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Lst>
  <p:notesMasterIdLst>
    <p:notesMasterId r:id="rId13"/>
  </p:notesMasterIdLst>
  <p:sldIdLst>
    <p:sldId id="269" r:id="rId5"/>
    <p:sldId id="270" r:id="rId6"/>
    <p:sldId id="279" r:id="rId7"/>
    <p:sldId id="298" r:id="rId8"/>
    <p:sldId id="293" r:id="rId9"/>
    <p:sldId id="295" r:id="rId10"/>
    <p:sldId id="294" r:id="rId11"/>
    <p:sldId id="304" r:id="rId12"/>
    <p:sldId id="305" r:id="rId14"/>
    <p:sldId id="303"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马春喜" initials="马" lastIdx="21" clrIdx="0"/>
  <p:cmAuthor id="2" name="MC SYSTEM" initials="M" lastIdx="1" clrIdx="1"/>
  <p:cmAuthor id="3" name="rain" initials="r" lastIdx="6" clrIdx="0"/>
  <p:cmAuthor id="4" name="AutoBVT"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2F2F2"/>
    <a:srgbClr val="F1F1F1"/>
    <a:srgbClr val="F0F0F0"/>
    <a:srgbClr val="EEEEEE"/>
    <a:srgbClr val="EAEAEA"/>
    <a:srgbClr val="E6E6E6"/>
    <a:srgbClr val="ECECEC"/>
    <a:srgbClr val="E4E4E4"/>
    <a:srgbClr val="6C9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tags" Target="tags/tag2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solidFill>
            <a:ln>
              <a:noFill/>
            </a:ln>
            <a:effectLst/>
          </c:spPr>
          <c:invertIfNegative val="0"/>
          <c:dLbls>
            <c:delete val="1"/>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403139816"/>
        <c:axId val="403420159"/>
      </c:barChart>
      <c:catAx>
        <c:axId val="40313981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03420159"/>
        <c:crosses val="autoZero"/>
        <c:auto val="1"/>
        <c:lblAlgn val="ctr"/>
        <c:lblOffset val="100"/>
        <c:noMultiLvlLbl val="0"/>
      </c:catAx>
      <c:valAx>
        <c:axId val="4034201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03139816"/>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dLbls>
            <c:delete val="1"/>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2"/>
              </a:solidFill>
              <a:round/>
            </a:ln>
            <a:effectLst/>
          </c:spPr>
          <c:marker>
            <c:symbol val="none"/>
          </c:marker>
          <c:dLbls>
            <c:delete val="1"/>
          </c:dLbls>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3"/>
              </a:solidFill>
              <a:round/>
            </a:ln>
            <a:effectLst/>
          </c:spPr>
          <c:marker>
            <c:symbol val="none"/>
          </c:marker>
          <c:dLbls>
            <c:delete val="1"/>
          </c:dLbls>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0"/>
        <c:smooth val="0"/>
        <c:axId val="428096368"/>
        <c:axId val="779991511"/>
      </c:lineChart>
      <c:catAx>
        <c:axId val="42809636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79991511"/>
        <c:crosses val="autoZero"/>
        <c:auto val="1"/>
        <c:lblAlgn val="ctr"/>
        <c:lblOffset val="100"/>
        <c:noMultiLvlLbl val="0"/>
      </c:catAx>
      <c:valAx>
        <c:axId val="779991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28096368"/>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84"/>
          <c:y val="0.216666666666667"/>
          <c:w val="0.5627"/>
          <c:h val="0.750266666666667"/>
        </c:manualLayout>
      </c:layout>
      <c:radarChart>
        <c:radarStyle val="marker"/>
        <c:varyColors val="0"/>
        <c:ser>
          <c:idx val="0"/>
          <c:order val="0"/>
          <c:tx>
            <c:strRef>
              <c:f>Sheet1!$B$1</c:f>
              <c:strCache>
                <c:ptCount val="1"/>
                <c:pt idx="0">
                  <c:v>系列 1</c:v>
                </c:pt>
              </c:strCache>
            </c:strRef>
          </c:tx>
          <c:spPr>
            <a:ln w="28575" cap="rnd">
              <a:solidFill>
                <a:schemeClr val="accent1"/>
              </a:solidFill>
              <a:round/>
            </a:ln>
            <a:effectLst/>
          </c:spPr>
          <c:marker>
            <c:symbol val="none"/>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ln w="28575" cap="rnd">
              <a:solidFill>
                <a:schemeClr val="accent2"/>
              </a:solidFill>
              <a:round/>
            </a:ln>
            <a:effectLst/>
          </c:spPr>
          <c:marker>
            <c:symbol val="none"/>
          </c:marke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906797134"/>
        <c:axId val="331310844"/>
      </c:radarChart>
      <c:catAx>
        <c:axId val="90679713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31310844"/>
        <c:crosses val="autoZero"/>
        <c:auto val="1"/>
        <c:lblAlgn val="ctr"/>
        <c:lblOffset val="100"/>
        <c:noMultiLvlLbl val="0"/>
      </c:catAx>
      <c:valAx>
        <c:axId val="3313108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0679713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86"/>
          <c:y val="0.0185333333333333"/>
          <c:w val="0.95014"/>
          <c:h val="0.92632"/>
        </c:manualLayout>
      </c:layout>
      <c:barChart>
        <c:barDir val="col"/>
        <c:grouping val="clustered"/>
        <c:varyColors val="0"/>
        <c:ser>
          <c:idx val="0"/>
          <c:order val="0"/>
          <c:tx>
            <c:strRef>
              <c:f>Sheet1!$B$1</c:f>
              <c:strCache>
                <c:ptCount val="1"/>
                <c:pt idx="0">
                  <c:v>2008年</c:v>
                </c:pt>
              </c:strCache>
            </c:strRef>
          </c:tx>
          <c:spPr>
            <a:solidFill>
              <a:schemeClr val="accent1"/>
            </a:solidFill>
            <a:ln>
              <a:noFill/>
            </a:ln>
            <a:effectLst/>
          </c:spPr>
          <c:invertIfNegative val="0"/>
          <c:dLbls>
            <c:delete val="1"/>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785</c:v>
                </c:pt>
                <c:pt idx="1">
                  <c:v>745</c:v>
                </c:pt>
                <c:pt idx="2">
                  <c:v>721</c:v>
                </c:pt>
                <c:pt idx="3">
                  <c:v>658</c:v>
                </c:pt>
                <c:pt idx="4">
                  <c:v>965</c:v>
                </c:pt>
                <c:pt idx="5">
                  <c:v>948</c:v>
                </c:pt>
                <c:pt idx="6">
                  <c:v>854</c:v>
                </c:pt>
                <c:pt idx="7">
                  <c:v>778</c:v>
                </c:pt>
                <c:pt idx="8">
                  <c:v>735</c:v>
                </c:pt>
                <c:pt idx="9">
                  <c:v>695</c:v>
                </c:pt>
                <c:pt idx="10">
                  <c:v>875</c:v>
                </c:pt>
                <c:pt idx="11">
                  <c:v>925</c:v>
                </c:pt>
              </c:numCache>
            </c:numRef>
          </c:val>
        </c:ser>
        <c:ser>
          <c:idx val="1"/>
          <c:order val="1"/>
          <c:tx>
            <c:strRef>
              <c:f>Sheet1!$C$1</c:f>
              <c:strCache>
                <c:ptCount val="1"/>
                <c:pt idx="0">
                  <c:v>2009年</c:v>
                </c:pt>
              </c:strCache>
            </c:strRef>
          </c:tx>
          <c:spPr>
            <a:solidFill>
              <a:schemeClr val="accent2"/>
            </a:solidFill>
            <a:ln>
              <a:noFill/>
            </a:ln>
            <a:effectLst/>
          </c:spPr>
          <c:invertIfNegative val="0"/>
          <c:dLbls>
            <c:delete val="1"/>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810</c:v>
                </c:pt>
                <c:pt idx="1">
                  <c:v>800</c:v>
                </c:pt>
                <c:pt idx="2">
                  <c:v>780</c:v>
                </c:pt>
                <c:pt idx="3">
                  <c:v>700</c:v>
                </c:pt>
                <c:pt idx="4">
                  <c:v>950</c:v>
                </c:pt>
                <c:pt idx="5">
                  <c:v>980</c:v>
                </c:pt>
                <c:pt idx="6">
                  <c:v>900</c:v>
                </c:pt>
                <c:pt idx="7">
                  <c:v>850</c:v>
                </c:pt>
                <c:pt idx="8">
                  <c:v>850</c:v>
                </c:pt>
                <c:pt idx="9">
                  <c:v>780</c:v>
                </c:pt>
                <c:pt idx="10">
                  <c:v>900</c:v>
                </c:pt>
                <c:pt idx="11">
                  <c:v>900</c:v>
                </c:pt>
              </c:numCache>
            </c:numRef>
          </c:val>
        </c:ser>
        <c:ser>
          <c:idx val="3"/>
          <c:order val="2"/>
          <c:tx>
            <c:strRef>
              <c:f>Sheet1!$E$1</c:f>
              <c:strCache>
                <c:ptCount val="1"/>
                <c:pt idx="0">
                  <c:v/>
                </c:pt>
              </c:strCache>
            </c:strRef>
          </c:tx>
          <c:spPr>
            <a:solidFill>
              <a:schemeClr val="accent4"/>
            </a:solidFill>
            <a:ln>
              <a:noFill/>
            </a:ln>
            <a:effectLst/>
          </c:spPr>
          <c:invertIfNegative val="0"/>
          <c:dLbls>
            <c:delete val="1"/>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numCache>
            </c:numRef>
          </c:val>
        </c:ser>
        <c:ser>
          <c:idx val="4"/>
          <c:order val="3"/>
          <c:tx>
            <c:strRef>
              <c:f>Sheet1!$F$1</c:f>
              <c:strCache>
                <c:ptCount val="1"/>
                <c:pt idx="0">
                  <c:v/>
                </c:pt>
              </c:strCache>
            </c:strRef>
          </c:tx>
          <c:spPr>
            <a:solidFill>
              <a:schemeClr val="accent5"/>
            </a:solidFill>
            <a:ln>
              <a:noFill/>
            </a:ln>
            <a:effectLst/>
          </c:spPr>
          <c:invertIfNegative val="0"/>
          <c:dLbls>
            <c:delete val="1"/>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Sheet1!$F$2:$F$13</c:f>
              <c:numCache>
                <c:formatCode>General</c:formatCode>
                <c:ptCount val="12"/>
              </c:numCache>
            </c:numRef>
          </c:val>
        </c:ser>
        <c:ser>
          <c:idx val="5"/>
          <c:order val="4"/>
          <c:tx>
            <c:strRef>
              <c:f>Sheet1!$G$1</c:f>
              <c:strCache>
                <c:ptCount val="1"/>
                <c:pt idx="0">
                  <c:v/>
                </c:pt>
              </c:strCache>
            </c:strRef>
          </c:tx>
          <c:spPr>
            <a:solidFill>
              <a:schemeClr val="accent6"/>
            </a:solidFill>
            <a:ln>
              <a:noFill/>
            </a:ln>
            <a:effectLst/>
          </c:spPr>
          <c:invertIfNegative val="0"/>
          <c:dLbls>
            <c:delete val="1"/>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numCache>
            </c:numRef>
          </c:val>
        </c:ser>
        <c:dLbls>
          <c:showLegendKey val="0"/>
          <c:showVal val="0"/>
          <c:showCatName val="0"/>
          <c:showSerName val="0"/>
          <c:showPercent val="0"/>
          <c:showBubbleSize val="0"/>
        </c:dLbls>
        <c:gapWidth val="219"/>
        <c:overlap val="-27"/>
        <c:axId val="48213578"/>
        <c:axId val="22606134"/>
      </c:barChart>
      <c:catAx>
        <c:axId val="4821357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2606134"/>
        <c:crosses val="autoZero"/>
        <c:auto val="1"/>
        <c:lblAlgn val="ctr"/>
        <c:lblOffset val="100"/>
        <c:noMultiLvlLbl val="0"/>
      </c:catAx>
      <c:valAx>
        <c:axId val="2260613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8213578"/>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AE2A9-64AA-422D-917C-9EE0E118F7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479BA6-749E-438E-B425-C95EFA77169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F813B64-5138-4AE8-AD10-6FAF621C243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5F09A69-4372-47BE-BA92-906EC1F9824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2C6339B-FAA5-43EF-B671-AC444B2010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DB1664C-4C8D-4F66-9EBB-F3A1DE6D093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604524A-5D4D-43F2-810B-7C36169C871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1EBEFFF-7E3F-4E52-8809-F657FA77D7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矩形 6"/>
          <p:cNvSpPr>
            <a:spLocks noChangeArrowheads="1"/>
          </p:cNvSpPr>
          <p:nvPr userDrawn="1"/>
        </p:nvSpPr>
        <p:spPr bwMode="auto">
          <a:xfrm>
            <a:off x="0" y="4902200"/>
            <a:ext cx="12192000" cy="195580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 name="图片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0" y="504825"/>
            <a:ext cx="74803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3"/>
          <p:cNvGrpSpPr>
            <a:grpSpLocks noChangeAspect="1"/>
          </p:cNvGrpSpPr>
          <p:nvPr userDrawn="1"/>
        </p:nvGrpSpPr>
        <p:grpSpPr bwMode="auto">
          <a:xfrm>
            <a:off x="5583769" y="2810669"/>
            <a:ext cx="6775996" cy="4159037"/>
            <a:chOff x="819" y="11054"/>
            <a:chExt cx="5323655" cy="3267931"/>
          </a:xfrm>
        </p:grpSpPr>
        <p:pic>
          <p:nvPicPr>
            <p:cNvPr id="13" name="图片 11"/>
            <p:cNvPicPr>
              <a:picLocks noChangeAspect="1" noChangeArrowheads="1"/>
            </p:cNvPicPr>
            <p:nvPr/>
          </p:nvPicPr>
          <p:blipFill>
            <a:blip r:embed="rId3">
              <a:extLst>
                <a:ext uri="{28A0092B-C50C-407E-A947-70E740481C1C}">
                  <a14:useLocalDpi xmlns:a14="http://schemas.microsoft.com/office/drawing/2010/main" val="0"/>
                </a:ext>
              </a:extLst>
            </a:blip>
            <a:srcRect b="52040"/>
            <a:stretch>
              <a:fillRect/>
            </a:stretch>
          </p:blipFill>
          <p:spPr bwMode="auto">
            <a:xfrm>
              <a:off x="6345" y="11054"/>
              <a:ext cx="5318129" cy="164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2"/>
            <p:cNvPicPr>
              <a:picLocks noChangeAspect="1" noChangeArrowheads="1"/>
            </p:cNvPicPr>
            <p:nvPr/>
          </p:nvPicPr>
          <p:blipFill>
            <a:blip r:embed="rId3">
              <a:extLst>
                <a:ext uri="{28A0092B-C50C-407E-A947-70E740481C1C}">
                  <a14:useLocalDpi xmlns:a14="http://schemas.microsoft.com/office/drawing/2010/main" val="0"/>
                </a:ext>
              </a:extLst>
            </a:blip>
            <a:srcRect t="50633" r="2628"/>
            <a:stretch>
              <a:fillRect/>
            </a:stretch>
          </p:blipFill>
          <p:spPr bwMode="auto">
            <a:xfrm>
              <a:off x="819" y="1588437"/>
              <a:ext cx="5178427" cy="169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图片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7445" y="198755"/>
            <a:ext cx="1841500" cy="870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1"/>
          <p:cNvSpPr/>
          <p:nvPr userDrawn="1"/>
        </p:nvSpPr>
        <p:spPr bwMode="auto">
          <a:xfrm flipH="1">
            <a:off x="0" y="0"/>
            <a:ext cx="4942659" cy="6858000"/>
          </a:xfrm>
          <a:custGeom>
            <a:avLst/>
            <a:gdLst>
              <a:gd name="T0" fmla="*/ 2097118 w 5769204"/>
              <a:gd name="T1" fmla="*/ 9427 h 6858000"/>
              <a:gd name="T2" fmla="*/ 6423025 w 5769204"/>
              <a:gd name="T3" fmla="*/ 0 h 6858000"/>
              <a:gd name="T4" fmla="*/ 6423025 w 5769204"/>
              <a:gd name="T5" fmla="*/ 6858000 h 6858000"/>
              <a:gd name="T6" fmla="*/ 0 w 5769204"/>
              <a:gd name="T7" fmla="*/ 6858000 h 6858000"/>
              <a:gd name="T8" fmla="*/ 2097118 w 5769204"/>
              <a:gd name="T9" fmla="*/ 9427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9204" h="6858000">
                <a:moveTo>
                  <a:pt x="1883645" y="9427"/>
                </a:moveTo>
                <a:lnTo>
                  <a:pt x="5769204" y="0"/>
                </a:lnTo>
                <a:lnTo>
                  <a:pt x="5769204" y="6858000"/>
                </a:lnTo>
                <a:lnTo>
                  <a:pt x="0" y="6858000"/>
                </a:lnTo>
                <a:lnTo>
                  <a:pt x="1883645" y="9427"/>
                </a:lnTo>
                <a:close/>
              </a:path>
            </a:pathLst>
          </a:custGeom>
          <a:solidFill>
            <a:srgbClr val="6C9D2F"/>
          </a:solidFill>
          <a:ln>
            <a:noFill/>
          </a:ln>
        </p:spPr>
        <p:txBody>
          <a:bodyPr anchor="ctr"/>
          <a:lstStyle/>
          <a:p>
            <a:endParaRPr lang="zh-CN" altLang="en-US"/>
          </a:p>
        </p:txBody>
      </p:sp>
      <p:pic>
        <p:nvPicPr>
          <p:cNvPr id="8" name="图片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0324" t="984" r="7621" b="-984"/>
          <a:stretch>
            <a:fillRect/>
          </a:stretch>
        </p:blipFill>
        <p:spPr bwMode="auto">
          <a:xfrm>
            <a:off x="0" y="4316457"/>
            <a:ext cx="4686984" cy="256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1195" y="135890"/>
            <a:ext cx="1101725" cy="5207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矩形 1"/>
          <p:cNvSpPr>
            <a:spLocks noChangeArrowheads="1"/>
          </p:cNvSpPr>
          <p:nvPr userDrawn="1"/>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4" name="组合 24"/>
          <p:cNvGrpSpPr/>
          <p:nvPr userDrawn="1"/>
        </p:nvGrpSpPr>
        <p:grpSpPr bwMode="auto">
          <a:xfrm>
            <a:off x="4818063" y="6590624"/>
            <a:ext cx="2541588" cy="260350"/>
            <a:chOff x="4733514" y="6503476"/>
            <a:chExt cx="2226582" cy="249198"/>
          </a:xfrm>
        </p:grpSpPr>
        <p:sp>
          <p:nvSpPr>
            <p:cNvPr id="15" name="文本框 13"/>
            <p:cNvSpPr txBox="1">
              <a:spLocks noChangeArrowheads="1"/>
            </p:cNvSpPr>
            <p:nvPr userDrawn="1"/>
          </p:nvSpPr>
          <p:spPr bwMode="auto">
            <a:xfrm>
              <a:off x="4743135" y="6503476"/>
              <a:ext cx="2178086" cy="24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1100" dirty="0">
                  <a:solidFill>
                    <a:srgbClr val="767171"/>
                  </a:solidFill>
                  <a:latin typeface="微软雅黑" panose="020B0503020204020204" pitchFamily="34" charset="-122"/>
                  <a:ea typeface="微软雅黑" panose="020B0503020204020204" pitchFamily="34" charset="-122"/>
                </a:rPr>
                <a:t>中国质量俱乐部系列知识分享</a:t>
              </a:r>
              <a:endParaRPr lang="zh-CN" altLang="en-US" sz="1100" dirty="0">
                <a:solidFill>
                  <a:srgbClr val="767171"/>
                </a:solidFill>
                <a:latin typeface="微软雅黑" panose="020B0503020204020204" pitchFamily="34" charset="-122"/>
                <a:ea typeface="微软雅黑" panose="020B0503020204020204" pitchFamily="34" charset="-122"/>
              </a:endParaRPr>
            </a:p>
          </p:txBody>
        </p:sp>
        <p:cxnSp>
          <p:nvCxnSpPr>
            <p:cNvPr id="16" name="直接连接符 15"/>
            <p:cNvCxnSpPr/>
            <p:nvPr userDrawn="1"/>
          </p:nvCxnSpPr>
          <p:spPr>
            <a:xfrm>
              <a:off x="4733514" y="6511776"/>
              <a:ext cx="2226582" cy="0"/>
            </a:xfrm>
            <a:prstGeom prst="line">
              <a:avLst/>
            </a:prstGeom>
            <a:ln w="12700">
              <a:solidFill>
                <a:srgbClr val="6C9D2F"/>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4733514" y="6742742"/>
              <a:ext cx="2226582" cy="0"/>
            </a:xfrm>
            <a:prstGeom prst="line">
              <a:avLst/>
            </a:prstGeom>
            <a:ln w="12700">
              <a:solidFill>
                <a:srgbClr val="6C9D2F"/>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userDrawn="1"/>
        </p:nvGrpSpPr>
        <p:grpSpPr>
          <a:xfrm>
            <a:off x="0" y="6575425"/>
            <a:ext cx="4646613" cy="282575"/>
            <a:chOff x="0" y="6575425"/>
            <a:chExt cx="4646613" cy="282575"/>
          </a:xfrm>
        </p:grpSpPr>
        <p:sp>
          <p:nvSpPr>
            <p:cNvPr id="19" name="矩形 18"/>
            <p:cNvSpPr/>
            <p:nvPr userDrawn="1"/>
          </p:nvSpPr>
          <p:spPr bwMode="auto">
            <a:xfrm>
              <a:off x="0" y="6575425"/>
              <a:ext cx="4170363" cy="282575"/>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矩形 19"/>
            <p:cNvSpPr/>
            <p:nvPr userDrawn="1"/>
          </p:nvSpPr>
          <p:spPr bwMode="auto">
            <a:xfrm>
              <a:off x="4244976" y="6575425"/>
              <a:ext cx="212725" cy="282575"/>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20"/>
            <p:cNvSpPr/>
            <p:nvPr userDrawn="1"/>
          </p:nvSpPr>
          <p:spPr bwMode="auto">
            <a:xfrm>
              <a:off x="4533901" y="6575425"/>
              <a:ext cx="112712" cy="282575"/>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2" name="组合 45"/>
          <p:cNvGrpSpPr/>
          <p:nvPr userDrawn="1"/>
        </p:nvGrpSpPr>
        <p:grpSpPr bwMode="auto">
          <a:xfrm flipH="1">
            <a:off x="7545388" y="6575425"/>
            <a:ext cx="4659313" cy="282575"/>
            <a:chOff x="-15037" y="6501121"/>
            <a:chExt cx="4643533" cy="282638"/>
          </a:xfrm>
        </p:grpSpPr>
        <p:sp>
          <p:nvSpPr>
            <p:cNvPr id="23" name="矩形 22"/>
            <p:cNvSpPr/>
            <p:nvPr userDrawn="1"/>
          </p:nvSpPr>
          <p:spPr>
            <a:xfrm>
              <a:off x="-15037" y="6501121"/>
              <a:ext cx="4168896" cy="282638"/>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矩形 23"/>
            <p:cNvSpPr/>
            <p:nvPr userDrawn="1"/>
          </p:nvSpPr>
          <p:spPr>
            <a:xfrm>
              <a:off x="4226637" y="6501121"/>
              <a:ext cx="213586" cy="282638"/>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矩形 24"/>
            <p:cNvSpPr/>
            <p:nvPr userDrawn="1"/>
          </p:nvSpPr>
          <p:spPr>
            <a:xfrm>
              <a:off x="4514583" y="6501121"/>
              <a:ext cx="113913" cy="282638"/>
            </a:xfrm>
            <a:prstGeom prst="rect">
              <a:avLst/>
            </a:prstGeom>
            <a:solidFill>
              <a:srgbClr val="6C9D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6" name="组合 49"/>
          <p:cNvGrpSpPr/>
          <p:nvPr userDrawn="1"/>
        </p:nvGrpSpPr>
        <p:grpSpPr bwMode="auto">
          <a:xfrm>
            <a:off x="11945938" y="6567488"/>
            <a:ext cx="263525" cy="296862"/>
            <a:chOff x="7176120" y="2348880"/>
            <a:chExt cx="768150" cy="788046"/>
          </a:xfrm>
        </p:grpSpPr>
        <p:sp>
          <p:nvSpPr>
            <p:cNvPr id="27" name="斜纹 26"/>
            <p:cNvSpPr/>
            <p:nvPr userDrawn="1"/>
          </p:nvSpPr>
          <p:spPr>
            <a:xfrm rot="10800000">
              <a:off x="7597216" y="2745011"/>
              <a:ext cx="347054" cy="391915"/>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E6E6E6"/>
                </a:solidFill>
              </a:endParaRPr>
            </a:p>
          </p:txBody>
        </p:sp>
        <p:sp>
          <p:nvSpPr>
            <p:cNvPr id="28" name="斜纹 27"/>
            <p:cNvSpPr/>
            <p:nvPr userDrawn="1"/>
          </p:nvSpPr>
          <p:spPr>
            <a:xfrm rot="10800000">
              <a:off x="7176120" y="2348880"/>
              <a:ext cx="768150" cy="788046"/>
            </a:xfrm>
            <a:prstGeom prst="diagStripe">
              <a:avLst>
                <a:gd name="adj" fmla="val 691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E6E6E6"/>
                </a:solidFill>
              </a:endParaRPr>
            </a:p>
          </p:txBody>
        </p:sp>
      </p:grpSp>
      <p:sp>
        <p:nvSpPr>
          <p:cNvPr id="29" name="文本框 59"/>
          <p:cNvSpPr txBox="1">
            <a:spLocks noChangeArrowheads="1"/>
          </p:cNvSpPr>
          <p:nvPr userDrawn="1"/>
        </p:nvSpPr>
        <p:spPr bwMode="auto">
          <a:xfrm>
            <a:off x="10533213" y="6601260"/>
            <a:ext cx="1671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en-US" altLang="zh-CN" sz="1200" dirty="0">
                <a:solidFill>
                  <a:schemeClr val="bg1"/>
                </a:solidFill>
              </a:rPr>
              <a:t>www.qualityclub.cn</a:t>
            </a:r>
            <a:endParaRPr lang="zh-CN" altLang="en-US" sz="1200" dirty="0">
              <a:solidFill>
                <a:schemeClr val="bg1"/>
              </a:solidFill>
            </a:endParaRPr>
          </a:p>
        </p:txBody>
      </p:sp>
      <p:grpSp>
        <p:nvGrpSpPr>
          <p:cNvPr id="2" name="组合 1"/>
          <p:cNvGrpSpPr/>
          <p:nvPr userDrawn="1"/>
        </p:nvGrpSpPr>
        <p:grpSpPr>
          <a:xfrm>
            <a:off x="-653059" y="735337"/>
            <a:ext cx="13456453" cy="5394732"/>
            <a:chOff x="-653059" y="735337"/>
            <a:chExt cx="13456453" cy="5394732"/>
          </a:xfrm>
        </p:grpSpPr>
        <p:cxnSp>
          <p:nvCxnSpPr>
            <p:cNvPr id="11" name="直接连接符 10"/>
            <p:cNvCxnSpPr/>
            <p:nvPr userDrawn="1"/>
          </p:nvCxnSpPr>
          <p:spPr>
            <a:xfrm>
              <a:off x="1590" y="735337"/>
              <a:ext cx="12190410" cy="0"/>
            </a:xfrm>
            <a:prstGeom prst="line">
              <a:avLst/>
            </a:prstGeom>
          </p:spPr>
          <p:style>
            <a:lnRef idx="1">
              <a:schemeClr val="dk1"/>
            </a:lnRef>
            <a:fillRef idx="0">
              <a:schemeClr val="dk1"/>
            </a:fillRef>
            <a:effectRef idx="0">
              <a:schemeClr val="dk1"/>
            </a:effectRef>
            <a:fontRef idx="minor">
              <a:schemeClr val="tx1"/>
            </a:fontRef>
          </p:style>
        </p:cxnSp>
        <p:sp>
          <p:nvSpPr>
            <p:cNvPr id="32" name="文本框 31"/>
            <p:cNvSpPr txBox="1"/>
            <p:nvPr userDrawn="1"/>
          </p:nvSpPr>
          <p:spPr>
            <a:xfrm rot="19587790">
              <a:off x="-122784" y="1280031"/>
              <a:ext cx="1969981"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a:t>
              </a:r>
              <a:endParaRPr lang="zh-CN" altLang="en-US" sz="1600" dirty="0">
                <a:solidFill>
                  <a:schemeClr val="bg1">
                    <a:lumMod val="85000"/>
                  </a:schemeClr>
                </a:solidFill>
              </a:endParaRPr>
            </a:p>
          </p:txBody>
        </p:sp>
        <p:sp>
          <p:nvSpPr>
            <p:cNvPr id="33" name="文本框 32"/>
            <p:cNvSpPr txBox="1"/>
            <p:nvPr userDrawn="1"/>
          </p:nvSpPr>
          <p:spPr>
            <a:xfrm rot="19587790">
              <a:off x="-378656" y="2095072"/>
              <a:ext cx="5044086"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a:t>
              </a:r>
              <a:endParaRPr lang="zh-CN" altLang="en-US" sz="1600" dirty="0">
                <a:solidFill>
                  <a:schemeClr val="bg1">
                    <a:lumMod val="85000"/>
                  </a:schemeClr>
                </a:solidFill>
              </a:endParaRPr>
            </a:p>
          </p:txBody>
        </p:sp>
        <p:sp>
          <p:nvSpPr>
            <p:cNvPr id="34" name="文本框 33"/>
            <p:cNvSpPr txBox="1"/>
            <p:nvPr userDrawn="1"/>
          </p:nvSpPr>
          <p:spPr>
            <a:xfrm rot="19587790">
              <a:off x="-653059" y="3037924"/>
              <a:ext cx="8359534"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 中国质量俱乐部 中国质量俱乐部</a:t>
              </a:r>
              <a:endParaRPr lang="zh-CN" altLang="en-US" sz="1600" dirty="0">
                <a:solidFill>
                  <a:schemeClr val="bg1">
                    <a:lumMod val="85000"/>
                  </a:schemeClr>
                </a:solidFill>
              </a:endParaRPr>
            </a:p>
          </p:txBody>
        </p:sp>
        <p:sp>
          <p:nvSpPr>
            <p:cNvPr id="35" name="文本框 34"/>
            <p:cNvSpPr txBox="1"/>
            <p:nvPr userDrawn="1"/>
          </p:nvSpPr>
          <p:spPr>
            <a:xfrm rot="19587790">
              <a:off x="755581" y="3516191"/>
              <a:ext cx="10145496"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 中国质量俱乐部 中国质量俱乐部 中国质量俱乐部</a:t>
              </a:r>
              <a:endParaRPr lang="zh-CN" altLang="en-US" sz="1600" dirty="0">
                <a:solidFill>
                  <a:schemeClr val="bg1">
                    <a:lumMod val="85000"/>
                  </a:schemeClr>
                </a:solidFill>
              </a:endParaRPr>
            </a:p>
          </p:txBody>
        </p:sp>
        <p:sp>
          <p:nvSpPr>
            <p:cNvPr id="36" name="文本框 35"/>
            <p:cNvSpPr txBox="1"/>
            <p:nvPr userDrawn="1"/>
          </p:nvSpPr>
          <p:spPr>
            <a:xfrm rot="19587790">
              <a:off x="3825894" y="3843300"/>
              <a:ext cx="8977500"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   中国质量俱乐部   中国质量俱乐部</a:t>
              </a:r>
              <a:endParaRPr lang="zh-CN" altLang="en-US" sz="1600" dirty="0">
                <a:solidFill>
                  <a:schemeClr val="bg1">
                    <a:lumMod val="85000"/>
                  </a:schemeClr>
                </a:solidFill>
              </a:endParaRPr>
            </a:p>
          </p:txBody>
        </p:sp>
        <p:sp>
          <p:nvSpPr>
            <p:cNvPr id="37" name="文本框 36"/>
            <p:cNvSpPr txBox="1"/>
            <p:nvPr userDrawn="1"/>
          </p:nvSpPr>
          <p:spPr>
            <a:xfrm rot="19587790">
              <a:off x="7321284" y="4886955"/>
              <a:ext cx="5139979"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 中国质量俱乐部 中国质量俱乐部</a:t>
              </a:r>
              <a:endParaRPr lang="zh-CN" altLang="en-US" sz="1600" dirty="0">
                <a:solidFill>
                  <a:schemeClr val="bg1">
                    <a:lumMod val="85000"/>
                  </a:schemeClr>
                </a:solidFill>
              </a:endParaRPr>
            </a:p>
          </p:txBody>
        </p:sp>
        <p:sp>
          <p:nvSpPr>
            <p:cNvPr id="38" name="文本框 37"/>
            <p:cNvSpPr txBox="1"/>
            <p:nvPr userDrawn="1"/>
          </p:nvSpPr>
          <p:spPr>
            <a:xfrm rot="19587790">
              <a:off x="10280714" y="5791515"/>
              <a:ext cx="1969981" cy="338554"/>
            </a:xfrm>
            <a:prstGeom prst="rect">
              <a:avLst/>
            </a:prstGeom>
            <a:noFill/>
          </p:spPr>
          <p:txBody>
            <a:bodyPr wrap="square" rtlCol="0">
              <a:spAutoFit/>
            </a:bodyPr>
            <a:lstStyle/>
            <a:p>
              <a:pPr algn="dist"/>
              <a:r>
                <a:rPr lang="zh-CN" altLang="en-US" sz="1600" dirty="0">
                  <a:solidFill>
                    <a:schemeClr val="bg1">
                      <a:lumMod val="85000"/>
                    </a:schemeClr>
                  </a:solidFill>
                </a:rPr>
                <a:t>中国质量俱乐部</a:t>
              </a:r>
              <a:endParaRPr lang="zh-CN" altLang="en-US" sz="1600" dirty="0">
                <a:solidFill>
                  <a:schemeClr val="bg1">
                    <a:lumMod val="85000"/>
                  </a:schemeClr>
                </a:solidFill>
              </a:endParaRPr>
            </a:p>
          </p:txBody>
        </p:sp>
      </p:grpSp>
      <p:sp>
        <p:nvSpPr>
          <p:cNvPr id="39" name="文本框 59"/>
          <p:cNvSpPr txBox="1">
            <a:spLocks noChangeArrowheads="1"/>
          </p:cNvSpPr>
          <p:nvPr userDrawn="1"/>
        </p:nvSpPr>
        <p:spPr bwMode="auto">
          <a:xfrm>
            <a:off x="48495" y="6578935"/>
            <a:ext cx="263835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l"/>
            <a:r>
              <a:rPr lang="en-US" altLang="zh-CN" sz="1100" dirty="0">
                <a:solidFill>
                  <a:schemeClr val="bg1"/>
                </a:solidFill>
                <a:latin typeface="微软雅黑" panose="020B0503020204020204" pitchFamily="34" charset="-122"/>
                <a:ea typeface="微软雅黑" panose="020B0503020204020204" pitchFamily="34" charset="-122"/>
              </a:rPr>
              <a:t>© 2023 </a:t>
            </a:r>
            <a:r>
              <a:rPr lang="zh-CN" altLang="en-US" sz="1100" dirty="0">
                <a:solidFill>
                  <a:schemeClr val="bg1"/>
                </a:solidFill>
                <a:latin typeface="微软雅黑" panose="020B0503020204020204" pitchFamily="34" charset="-122"/>
                <a:ea typeface="微软雅黑" panose="020B0503020204020204" pitchFamily="34" charset="-122"/>
              </a:rPr>
              <a:t>中国质量俱乐部</a:t>
            </a:r>
            <a:endParaRPr lang="zh-CN" altLang="en-US" sz="11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7860" y="135890"/>
            <a:ext cx="1101725" cy="520700"/>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tags" Target="../tags/tag20.xml"/><Relationship Id="rId5" Type="http://schemas.openxmlformats.org/officeDocument/2006/relationships/image" Target="../media/image6.png"/><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0" y="0"/>
            <a:ext cx="12239625" cy="6858000"/>
          </a:xfrm>
          <a:prstGeom prst="rect">
            <a:avLst/>
          </a:prstGeom>
        </p:spPr>
      </p:pic>
      <p:sp>
        <p:nvSpPr>
          <p:cNvPr id="5" name="矩形 4"/>
          <p:cNvSpPr/>
          <p:nvPr/>
        </p:nvSpPr>
        <p:spPr>
          <a:xfrm>
            <a:off x="3086524" y="1568015"/>
            <a:ext cx="6184850" cy="922020"/>
          </a:xfrm>
          <a:prstGeom prst="rect">
            <a:avLst/>
          </a:prstGeom>
        </p:spPr>
        <p:txBody>
          <a:bodyPr wrap="square">
            <a:spAutoFit/>
          </a:bodyPr>
          <a:lstStyle/>
          <a:p>
            <a:r>
              <a:rPr lang="zh-CN" altLang="en-US" sz="5400" b="1" dirty="0">
                <a:latin typeface="微软雅黑" panose="020B0503020204020204" pitchFamily="34" charset="-122"/>
                <a:ea typeface="微软雅黑" panose="020B0503020204020204" pitchFamily="34" charset="-122"/>
              </a:rPr>
              <a:t>常用方法</a:t>
            </a:r>
            <a:r>
              <a:rPr lang="en-US" altLang="zh-CN" sz="5400" b="1" dirty="0">
                <a:latin typeface="微软雅黑" panose="020B0503020204020204" pitchFamily="34" charset="-122"/>
                <a:ea typeface="微软雅黑" panose="020B0503020204020204" pitchFamily="34" charset="-122"/>
              </a:rPr>
              <a:t>—</a:t>
            </a:r>
            <a:r>
              <a:rPr lang="zh-CN" altLang="en-US" sz="5400" b="1" dirty="0">
                <a:latin typeface="微软雅黑" panose="020B0503020204020204" pitchFamily="34" charset="-122"/>
                <a:ea typeface="微软雅黑" panose="020B0503020204020204" pitchFamily="34" charset="-122"/>
              </a:rPr>
              <a:t>统计图</a:t>
            </a:r>
            <a:endParaRPr lang="zh-CN" altLang="en-US" sz="5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6695" y="5153660"/>
            <a:ext cx="3342640" cy="642620"/>
          </a:xfrm>
          <a:prstGeom prst="rect">
            <a:avLst/>
          </a:prstGeom>
        </p:spPr>
        <p:txBody>
          <a:bodyPr wrap="square">
            <a:noAutofit/>
          </a:bodyPr>
          <a:lstStyle/>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347085" y="1303655"/>
            <a:ext cx="7383145" cy="1402715"/>
          </a:xfrm>
          <a:prstGeom prst="rect">
            <a:avLst/>
          </a:prstGeom>
          <a:noFill/>
        </p:spPr>
        <p:txBody>
          <a:bodyPr wrap="square" rtlCol="0">
            <a:noAutofit/>
          </a:bodyPr>
          <a:p>
            <a:r>
              <a:rPr lang="en-US" altLang="zh-CN" sz="6600" b="1">
                <a:latin typeface="微软雅黑" panose="020B0503020204020204" pitchFamily="34" charset="-122"/>
                <a:ea typeface="微软雅黑" panose="020B0503020204020204" pitchFamily="34" charset="-122"/>
              </a:rPr>
              <a:t>THANK YOU!</a:t>
            </a:r>
            <a:endParaRPr lang="en-US" altLang="zh-CN" sz="6600" b="1">
              <a:latin typeface="微软雅黑" panose="020B0503020204020204" pitchFamily="34" charset="-122"/>
              <a:ea typeface="微软雅黑" panose="020B0503020204020204" pitchFamily="34" charset="-122"/>
            </a:endParaRPr>
          </a:p>
        </p:txBody>
      </p:sp>
      <p:pic>
        <p:nvPicPr>
          <p:cNvPr id="4" name="图片 3" descr="4aa744facea56c97809b630d2800ca5"/>
          <p:cNvPicPr>
            <a:picLocks noChangeAspect="1"/>
          </p:cNvPicPr>
          <p:nvPr/>
        </p:nvPicPr>
        <p:blipFill>
          <a:blip r:embed="rId1"/>
          <a:stretch>
            <a:fillRect/>
          </a:stretch>
        </p:blipFill>
        <p:spPr>
          <a:xfrm>
            <a:off x="4749165" y="5153660"/>
            <a:ext cx="1162050" cy="1182370"/>
          </a:xfrm>
          <a:prstGeom prst="rect">
            <a:avLst/>
          </a:prstGeom>
        </p:spPr>
      </p:pic>
      <p:pic>
        <p:nvPicPr>
          <p:cNvPr id="6" name="图片 5" descr="e71a211fcd0de89a97a318d24ce7b75"/>
          <p:cNvPicPr>
            <a:picLocks noChangeAspect="1"/>
          </p:cNvPicPr>
          <p:nvPr/>
        </p:nvPicPr>
        <p:blipFill>
          <a:blip r:embed="rId2"/>
          <a:stretch>
            <a:fillRect/>
          </a:stretch>
        </p:blipFill>
        <p:spPr>
          <a:xfrm>
            <a:off x="6727190" y="5153660"/>
            <a:ext cx="1172845" cy="1172845"/>
          </a:xfrm>
          <a:prstGeom prst="rect">
            <a:avLst/>
          </a:prstGeom>
        </p:spPr>
      </p:pic>
      <p:sp>
        <p:nvSpPr>
          <p:cNvPr id="7" name="文本框 6"/>
          <p:cNvSpPr txBox="1"/>
          <p:nvPr/>
        </p:nvSpPr>
        <p:spPr>
          <a:xfrm>
            <a:off x="4647565" y="6405245"/>
            <a:ext cx="1532255" cy="368300"/>
          </a:xfrm>
          <a:prstGeom prst="rect">
            <a:avLst/>
          </a:prstGeom>
          <a:noFill/>
        </p:spPr>
        <p:txBody>
          <a:bodyPr wrap="square" rtlCol="0">
            <a:spAutoFit/>
          </a:bodyPr>
          <a:p>
            <a:r>
              <a:rPr lang="zh-CN" altLang="en-US">
                <a:solidFill>
                  <a:schemeClr val="bg1"/>
                </a:solidFill>
              </a:rPr>
              <a:t>官方公众号</a:t>
            </a:r>
            <a:endParaRPr lang="zh-CN" altLang="en-US">
              <a:solidFill>
                <a:schemeClr val="bg1"/>
              </a:solidFill>
            </a:endParaRPr>
          </a:p>
        </p:txBody>
      </p:sp>
      <p:sp>
        <p:nvSpPr>
          <p:cNvPr id="8" name="文本框 7"/>
          <p:cNvSpPr txBox="1"/>
          <p:nvPr/>
        </p:nvSpPr>
        <p:spPr>
          <a:xfrm>
            <a:off x="6727190" y="6405245"/>
            <a:ext cx="1339850" cy="368300"/>
          </a:xfrm>
          <a:prstGeom prst="rect">
            <a:avLst/>
          </a:prstGeom>
          <a:noFill/>
        </p:spPr>
        <p:txBody>
          <a:bodyPr wrap="square" rtlCol="0">
            <a:spAutoFit/>
          </a:bodyPr>
          <a:p>
            <a:r>
              <a:rPr lang="zh-CN" altLang="en-US">
                <a:solidFill>
                  <a:schemeClr val="bg1"/>
                </a:solidFill>
              </a:rPr>
              <a:t>官方直播</a:t>
            </a:r>
            <a:endParaRPr lang="zh-CN" altLang="en-US">
              <a:solidFill>
                <a:schemeClr val="bg1"/>
              </a:solidFill>
            </a:endParaRPr>
          </a:p>
        </p:txBody>
      </p:sp>
      <p:pic>
        <p:nvPicPr>
          <p:cNvPr id="9" name="图片 8"/>
          <p:cNvPicPr>
            <a:picLocks noChangeAspect="1"/>
          </p:cNvPicPr>
          <p:nvPr/>
        </p:nvPicPr>
        <p:blipFill>
          <a:blip r:embed="rId3"/>
          <a:stretch>
            <a:fillRect/>
          </a:stretch>
        </p:blipFill>
        <p:spPr>
          <a:xfrm>
            <a:off x="0" y="0"/>
            <a:ext cx="1220660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矩形 31"/>
          <p:cNvSpPr>
            <a:spLocks noChangeArrowheads="1"/>
          </p:cNvSpPr>
          <p:nvPr/>
        </p:nvSpPr>
        <p:spPr bwMode="auto">
          <a:xfrm>
            <a:off x="6777057" y="2680233"/>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7" name="Rectangle 6"/>
          <p:cNvSpPr>
            <a:spLocks noChangeArrowheads="1"/>
          </p:cNvSpPr>
          <p:nvPr/>
        </p:nvSpPr>
        <p:spPr bwMode="auto">
          <a:xfrm>
            <a:off x="6872068" y="2724683"/>
            <a:ext cx="4269544"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2">
                    <a:lumMod val="10000"/>
                  </a:schemeClr>
                </a:solidFill>
                <a:latin typeface="微软雅黑" panose="020B0503020204020204" pitchFamily="34" charset="-122"/>
                <a:ea typeface="微软雅黑" panose="020B0503020204020204" pitchFamily="34" charset="-122"/>
              </a:rPr>
              <a:t>统计图概述</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8" name="矩形 29"/>
          <p:cNvSpPr>
            <a:spLocks noChangeArrowheads="1"/>
          </p:cNvSpPr>
          <p:nvPr/>
        </p:nvSpPr>
        <p:spPr bwMode="auto">
          <a:xfrm>
            <a:off x="5264169" y="2680233"/>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 name="文本框 30"/>
          <p:cNvSpPr txBox="1">
            <a:spLocks noChangeArrowheads="1"/>
          </p:cNvSpPr>
          <p:nvPr/>
        </p:nvSpPr>
        <p:spPr bwMode="auto">
          <a:xfrm>
            <a:off x="5440382" y="271674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第一章</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0" name="矩形 38"/>
          <p:cNvSpPr>
            <a:spLocks noChangeArrowheads="1"/>
          </p:cNvSpPr>
          <p:nvPr/>
        </p:nvSpPr>
        <p:spPr bwMode="auto">
          <a:xfrm>
            <a:off x="6777057" y="3406673"/>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1" name="Rectangle 6"/>
          <p:cNvSpPr>
            <a:spLocks noChangeArrowheads="1"/>
          </p:cNvSpPr>
          <p:nvPr/>
        </p:nvSpPr>
        <p:spPr bwMode="auto">
          <a:xfrm>
            <a:off x="6872068" y="3451123"/>
            <a:ext cx="4269544"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2">
                    <a:lumMod val="10000"/>
                  </a:schemeClr>
                </a:solidFill>
                <a:latin typeface="微软雅黑" panose="020B0503020204020204" pitchFamily="34" charset="-122"/>
                <a:ea typeface="微软雅黑" panose="020B0503020204020204" pitchFamily="34" charset="-122"/>
              </a:rPr>
              <a:t>统计图实施步骤</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2" name="矩形 36"/>
          <p:cNvSpPr>
            <a:spLocks noChangeArrowheads="1"/>
          </p:cNvSpPr>
          <p:nvPr/>
        </p:nvSpPr>
        <p:spPr bwMode="auto">
          <a:xfrm>
            <a:off x="5264169" y="3406673"/>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 name="文本框 37"/>
          <p:cNvSpPr txBox="1">
            <a:spLocks noChangeArrowheads="1"/>
          </p:cNvSpPr>
          <p:nvPr/>
        </p:nvSpPr>
        <p:spPr bwMode="auto">
          <a:xfrm>
            <a:off x="5440382" y="344318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第二章</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4" name="矩形 45"/>
          <p:cNvSpPr>
            <a:spLocks noChangeArrowheads="1"/>
          </p:cNvSpPr>
          <p:nvPr/>
        </p:nvSpPr>
        <p:spPr bwMode="auto">
          <a:xfrm>
            <a:off x="6775469" y="4124858"/>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5" name="Rectangle 6"/>
          <p:cNvSpPr>
            <a:spLocks noChangeArrowheads="1"/>
          </p:cNvSpPr>
          <p:nvPr/>
        </p:nvSpPr>
        <p:spPr bwMode="auto">
          <a:xfrm>
            <a:off x="6870849" y="4169308"/>
            <a:ext cx="4266028"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000" b="1" dirty="0">
                <a:solidFill>
                  <a:schemeClr val="bg2">
                    <a:lumMod val="10000"/>
                  </a:schemeClr>
                </a:solidFill>
                <a:latin typeface="微软雅黑" panose="020B0503020204020204" pitchFamily="34" charset="-122"/>
                <a:ea typeface="微软雅黑" panose="020B0503020204020204" pitchFamily="34" charset="-122"/>
              </a:rPr>
              <a:t>统计图具体适用条件</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16" name="矩形 43"/>
          <p:cNvSpPr>
            <a:spLocks noChangeArrowheads="1"/>
          </p:cNvSpPr>
          <p:nvPr/>
        </p:nvSpPr>
        <p:spPr bwMode="auto">
          <a:xfrm>
            <a:off x="5260994" y="4124858"/>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 name="文本框 44"/>
          <p:cNvSpPr txBox="1">
            <a:spLocks noChangeArrowheads="1"/>
          </p:cNvSpPr>
          <p:nvPr/>
        </p:nvSpPr>
        <p:spPr bwMode="auto">
          <a:xfrm>
            <a:off x="5437207" y="4161371"/>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rgbClr val="FFFFFF"/>
                </a:solidFill>
                <a:latin typeface="微软雅黑" panose="020B0503020204020204" pitchFamily="34" charset="-122"/>
                <a:ea typeface="微软雅黑" panose="020B0503020204020204" pitchFamily="34" charset="-122"/>
              </a:rPr>
              <a:t>第三章</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 name="矩形 52"/>
          <p:cNvSpPr>
            <a:spLocks noChangeArrowheads="1"/>
          </p:cNvSpPr>
          <p:nvPr/>
        </p:nvSpPr>
        <p:spPr bwMode="auto">
          <a:xfrm>
            <a:off x="6775469" y="4834788"/>
            <a:ext cx="4429448" cy="488950"/>
          </a:xfrm>
          <a:prstGeom prst="rect">
            <a:avLst/>
          </a:prstGeom>
          <a:noFill/>
          <a:ln w="9525">
            <a:solidFill>
              <a:srgbClr val="40404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rgbClr val="000000"/>
              </a:solidFill>
              <a:latin typeface="Arial" panose="020B0604020202020204" pitchFamily="34" charset="0"/>
            </a:endParaRPr>
          </a:p>
        </p:txBody>
      </p:sp>
      <p:sp>
        <p:nvSpPr>
          <p:cNvPr id="19" name="Rectangle 6"/>
          <p:cNvSpPr>
            <a:spLocks noChangeArrowheads="1"/>
          </p:cNvSpPr>
          <p:nvPr/>
        </p:nvSpPr>
        <p:spPr bwMode="auto">
          <a:xfrm>
            <a:off x="6870849" y="4879238"/>
            <a:ext cx="4266028"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统计图</a:t>
            </a:r>
            <a:r>
              <a:rPr lang="zh-CN" sz="2000" b="1" dirty="0">
                <a:solidFill>
                  <a:schemeClr val="bg2">
                    <a:lumMod val="10000"/>
                  </a:schemeClr>
                </a:solidFill>
                <a:latin typeface="微软雅黑" panose="020B0503020204020204" pitchFamily="34" charset="-122"/>
                <a:ea typeface="微软雅黑" panose="020B0503020204020204" pitchFamily="34" charset="-122"/>
                <a:sym typeface="+mn-ea"/>
              </a:rPr>
              <a:t>在</a:t>
            </a:r>
            <a:r>
              <a:rPr lang="zh-CN" altLang="en-US" sz="2000" b="1" dirty="0">
                <a:solidFill>
                  <a:schemeClr val="bg2">
                    <a:lumMod val="10000"/>
                  </a:schemeClr>
                </a:solidFill>
                <a:latin typeface="微软雅黑" panose="020B0503020204020204" pitchFamily="34" charset="-122"/>
                <a:ea typeface="微软雅黑" panose="020B0503020204020204" pitchFamily="34" charset="-122"/>
                <a:sym typeface="+mn-ea"/>
              </a:rPr>
              <a:t>质量管理</a:t>
            </a:r>
            <a:r>
              <a:rPr lang="zh-CN" sz="2000" b="1" dirty="0">
                <a:solidFill>
                  <a:schemeClr val="bg2">
                    <a:lumMod val="10000"/>
                  </a:schemeClr>
                </a:solidFill>
                <a:latin typeface="微软雅黑" panose="020B0503020204020204" pitchFamily="34" charset="-122"/>
                <a:ea typeface="微软雅黑" panose="020B0503020204020204" pitchFamily="34" charset="-122"/>
                <a:sym typeface="+mn-ea"/>
              </a:rPr>
              <a:t>中的应用</a:t>
            </a:r>
            <a:endParaRPr lang="zh-CN" altLang="en-US" sz="2000" b="1" dirty="0">
              <a:solidFill>
                <a:schemeClr val="bg2">
                  <a:lumMod val="10000"/>
                </a:schemeClr>
              </a:solidFill>
              <a:latin typeface="微软雅黑" panose="020B0503020204020204" pitchFamily="34" charset="-122"/>
              <a:ea typeface="微软雅黑" panose="020B0503020204020204" pitchFamily="34" charset="-122"/>
            </a:endParaRPr>
          </a:p>
        </p:txBody>
      </p:sp>
      <p:sp>
        <p:nvSpPr>
          <p:cNvPr id="20" name="矩形 50"/>
          <p:cNvSpPr>
            <a:spLocks noChangeArrowheads="1"/>
          </p:cNvSpPr>
          <p:nvPr/>
        </p:nvSpPr>
        <p:spPr bwMode="auto">
          <a:xfrm>
            <a:off x="5260994" y="4834788"/>
            <a:ext cx="1328738" cy="4889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 name="文本框 51"/>
          <p:cNvSpPr txBox="1">
            <a:spLocks noChangeArrowheads="1"/>
          </p:cNvSpPr>
          <p:nvPr/>
        </p:nvSpPr>
        <p:spPr bwMode="auto">
          <a:xfrm>
            <a:off x="5437207" y="4871301"/>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第四章</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22" name="组合 54"/>
          <p:cNvGrpSpPr/>
          <p:nvPr/>
        </p:nvGrpSpPr>
        <p:grpSpPr bwMode="auto">
          <a:xfrm>
            <a:off x="5103186" y="1270102"/>
            <a:ext cx="2701925" cy="900113"/>
            <a:chOff x="0" y="0"/>
            <a:chExt cx="2702007" cy="899374"/>
          </a:xfrm>
        </p:grpSpPr>
        <p:grpSp>
          <p:nvGrpSpPr>
            <p:cNvPr id="23" name="组合 55"/>
            <p:cNvGrpSpPr/>
            <p:nvPr/>
          </p:nvGrpSpPr>
          <p:grpSpPr bwMode="auto">
            <a:xfrm>
              <a:off x="0" y="0"/>
              <a:ext cx="2702007" cy="849531"/>
              <a:chOff x="0" y="0"/>
              <a:chExt cx="2702007" cy="849531"/>
            </a:xfrm>
          </p:grpSpPr>
          <p:sp>
            <p:nvSpPr>
              <p:cNvPr id="25" name="文本框 57"/>
              <p:cNvSpPr txBox="1">
                <a:spLocks noChangeArrowheads="1"/>
              </p:cNvSpPr>
              <p:nvPr/>
            </p:nvSpPr>
            <p:spPr bwMode="auto">
              <a:xfrm>
                <a:off x="0" y="0"/>
                <a:ext cx="1432560" cy="64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a:solidFill>
                      <a:srgbClr val="6C9D2F"/>
                    </a:solidFill>
                    <a:latin typeface="微软雅黑" panose="020B0503020204020204" pitchFamily="34" charset="-122"/>
                    <a:ea typeface="微软雅黑" panose="020B0503020204020204" pitchFamily="34" charset="-122"/>
                  </a:rPr>
                  <a:t>目录</a:t>
                </a:r>
                <a:endParaRPr lang="zh-CN" altLang="en-US" sz="3600" b="1" dirty="0">
                  <a:solidFill>
                    <a:srgbClr val="6C9D2F"/>
                  </a:solidFill>
                  <a:latin typeface="微软雅黑" panose="020B0503020204020204" pitchFamily="34" charset="-122"/>
                  <a:ea typeface="微软雅黑" panose="020B0503020204020204" pitchFamily="34" charset="-122"/>
                </a:endParaRPr>
              </a:p>
            </p:txBody>
          </p:sp>
          <p:cxnSp>
            <p:nvCxnSpPr>
              <p:cNvPr id="26" name="直接连接符 58"/>
              <p:cNvCxnSpPr>
                <a:cxnSpLocks noChangeShapeType="1"/>
              </p:cNvCxnSpPr>
              <p:nvPr/>
            </p:nvCxnSpPr>
            <p:spPr bwMode="auto">
              <a:xfrm>
                <a:off x="151331" y="849531"/>
                <a:ext cx="2550676"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grpSp>
        <p:sp>
          <p:nvSpPr>
            <p:cNvPr id="24" name="文本框 56"/>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rgbClr val="6C9D2F"/>
                  </a:solidFill>
                  <a:latin typeface="微软雅黑" panose="020B0503020204020204" pitchFamily="34" charset="-122"/>
                  <a:ea typeface="微软雅黑" panose="020B0503020204020204" pitchFamily="34" charset="-122"/>
                </a:rPr>
                <a:t>Contents</a:t>
              </a:r>
              <a:endParaRPr lang="zh-CN" altLang="en-US" sz="2000" b="1" dirty="0">
                <a:solidFill>
                  <a:srgbClr val="6C9D2F"/>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615"/>
            <a:ext cx="264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统计图概述</a:t>
            </a:r>
            <a:endParaRPr lang="zh-CN" altLang="en-US" sz="2400" b="1" dirty="0">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 name="文本框 3"/>
          <p:cNvSpPr txBox="1"/>
          <p:nvPr/>
        </p:nvSpPr>
        <p:spPr>
          <a:xfrm>
            <a:off x="553085" y="1036320"/>
            <a:ext cx="10910570" cy="2019300"/>
          </a:xfrm>
          <a:prstGeom prst="rect">
            <a:avLst/>
          </a:prstGeom>
          <a:noFill/>
        </p:spPr>
        <p:txBody>
          <a:bodyPr wrap="square" rtlCol="0">
            <a:noAutofit/>
          </a:bodyPr>
          <a:lstStyle/>
          <a:p>
            <a:pPr marL="342900" indent="-342900">
              <a:buFont typeface="Wingdings" panose="05000000000000000000" charset="0"/>
              <a:buChar char="Ø"/>
            </a:pPr>
            <a:r>
              <a:rPr lang="en-US" altLang="zh-CN" sz="2400" dirty="0"/>
              <a:t>统计图是运用几何图形或具体事物形象来表示现象之间数量关系的图形，它具有</a:t>
            </a:r>
            <a:r>
              <a:rPr lang="en-US" altLang="zh-CN" sz="2400" b="1" dirty="0"/>
              <a:t>直观、形象、通俗、易懂</a:t>
            </a:r>
            <a:r>
              <a:rPr lang="en-US" altLang="zh-CN" sz="2400" dirty="0"/>
              <a:t>等显著特点，可以使复杂的质量数据资料简单化、通俗化、形象化，使人一目了然，便于理解和比较。因此，统计图在质量管理的统计资料整理与分析中占有重要地位，得到了广泛的应用。</a:t>
            </a:r>
            <a:endParaRPr lang="zh-CN" altLang="en-US" sz="2400" b="1" dirty="0"/>
          </a:p>
        </p:txBody>
      </p:sp>
      <p:sp>
        <p:nvSpPr>
          <p:cNvPr id="18" name="文本框 17"/>
          <p:cNvSpPr txBox="1"/>
          <p:nvPr/>
        </p:nvSpPr>
        <p:spPr>
          <a:xfrm>
            <a:off x="1214755" y="6015990"/>
            <a:ext cx="1582420" cy="398780"/>
          </a:xfrm>
          <a:prstGeom prst="rect">
            <a:avLst/>
          </a:prstGeom>
          <a:noFill/>
        </p:spPr>
        <p:txBody>
          <a:bodyPr wrap="square" rtlCol="0">
            <a:spAutoFit/>
          </a:bodyPr>
          <a:p>
            <a:r>
              <a:rPr lang="zh-CN" altLang="en-US" sz="2000">
                <a:sym typeface="+mn-ea"/>
              </a:rPr>
              <a:t>条形统计图</a:t>
            </a:r>
            <a:endParaRPr lang="zh-CN" altLang="en-US" sz="2000">
              <a:sym typeface="+mn-ea"/>
            </a:endParaRPr>
          </a:p>
        </p:txBody>
      </p:sp>
      <p:sp>
        <p:nvSpPr>
          <p:cNvPr id="19" name="文本框 18"/>
          <p:cNvSpPr txBox="1"/>
          <p:nvPr/>
        </p:nvSpPr>
        <p:spPr>
          <a:xfrm>
            <a:off x="4218940" y="6015990"/>
            <a:ext cx="6096000" cy="398780"/>
          </a:xfrm>
          <a:prstGeom prst="rect">
            <a:avLst/>
          </a:prstGeom>
          <a:noFill/>
        </p:spPr>
        <p:txBody>
          <a:bodyPr wrap="square" rtlCol="0" anchor="t">
            <a:spAutoFit/>
          </a:bodyPr>
          <a:p>
            <a:r>
              <a:rPr lang="zh-CN" altLang="en-US" sz="2000">
                <a:sym typeface="+mn-ea"/>
              </a:rPr>
              <a:t>扇形统计图</a:t>
            </a:r>
            <a:endParaRPr lang="zh-CN" altLang="en-US" sz="2000">
              <a:sym typeface="+mn-ea"/>
            </a:endParaRPr>
          </a:p>
        </p:txBody>
      </p:sp>
      <p:sp>
        <p:nvSpPr>
          <p:cNvPr id="20" name="文本框 19"/>
          <p:cNvSpPr txBox="1"/>
          <p:nvPr/>
        </p:nvSpPr>
        <p:spPr>
          <a:xfrm>
            <a:off x="6892925" y="6015990"/>
            <a:ext cx="6096000" cy="398780"/>
          </a:xfrm>
          <a:prstGeom prst="rect">
            <a:avLst/>
          </a:prstGeom>
          <a:noFill/>
        </p:spPr>
        <p:txBody>
          <a:bodyPr wrap="square" rtlCol="0" anchor="t">
            <a:spAutoFit/>
          </a:bodyPr>
          <a:p>
            <a:r>
              <a:rPr lang="zh-CN" altLang="en-US" sz="2000">
                <a:sym typeface="+mn-ea"/>
              </a:rPr>
              <a:t>折线统计图</a:t>
            </a:r>
            <a:endParaRPr lang="zh-CN" altLang="en-US" sz="2000">
              <a:sym typeface="+mn-ea"/>
            </a:endParaRPr>
          </a:p>
        </p:txBody>
      </p:sp>
      <p:sp>
        <p:nvSpPr>
          <p:cNvPr id="23" name="文本框 22"/>
          <p:cNvSpPr txBox="1"/>
          <p:nvPr/>
        </p:nvSpPr>
        <p:spPr>
          <a:xfrm>
            <a:off x="9681845" y="6015990"/>
            <a:ext cx="6096000" cy="398780"/>
          </a:xfrm>
          <a:prstGeom prst="rect">
            <a:avLst/>
          </a:prstGeom>
          <a:noFill/>
        </p:spPr>
        <p:txBody>
          <a:bodyPr wrap="square" rtlCol="0" anchor="t">
            <a:spAutoFit/>
          </a:bodyPr>
          <a:p>
            <a:r>
              <a:rPr lang="zh-CN" altLang="en-US" sz="2000">
                <a:sym typeface="+mn-ea"/>
              </a:rPr>
              <a:t>网状统计图</a:t>
            </a:r>
            <a:endParaRPr lang="zh-CN" altLang="en-US" sz="2000">
              <a:sym typeface="+mn-ea"/>
            </a:endParaRPr>
          </a:p>
        </p:txBody>
      </p:sp>
      <p:sp>
        <p:nvSpPr>
          <p:cNvPr id="24" name="文本框 23"/>
          <p:cNvSpPr txBox="1"/>
          <p:nvPr/>
        </p:nvSpPr>
        <p:spPr>
          <a:xfrm>
            <a:off x="553085" y="2705735"/>
            <a:ext cx="11174095" cy="1568450"/>
          </a:xfrm>
          <a:prstGeom prst="rect">
            <a:avLst/>
          </a:prstGeom>
          <a:noFill/>
        </p:spPr>
        <p:txBody>
          <a:bodyPr wrap="square" rtlCol="0">
            <a:spAutoFit/>
          </a:bodyPr>
          <a:p>
            <a:pPr marL="342900" indent="-342900">
              <a:buFont typeface="Wingdings" panose="05000000000000000000" charset="0"/>
              <a:buChar char="Ø"/>
            </a:pPr>
            <a:r>
              <a:rPr lang="zh-CN" altLang="en-US" sz="2400" dirty="0">
                <a:sym typeface="+mn-ea"/>
              </a:rPr>
              <a:t>统计图利用</a:t>
            </a:r>
            <a:r>
              <a:rPr lang="zh-CN" altLang="en-US" sz="2400" b="1" dirty="0">
                <a:sym typeface="+mn-ea"/>
              </a:rPr>
              <a:t>点、线、面、体等</a:t>
            </a:r>
            <a:r>
              <a:rPr lang="zh-CN" altLang="en-US" sz="2400" dirty="0">
                <a:sym typeface="+mn-ea"/>
              </a:rPr>
              <a:t>绘制成几何图形，体现各种数量之间的关系及其变动情况。作为一种图形的总称，统计图包括</a:t>
            </a:r>
            <a:r>
              <a:rPr lang="zh-CN" altLang="en-US" sz="2400" b="1" dirty="0">
                <a:sym typeface="+mn-ea"/>
              </a:rPr>
              <a:t>条形统计图、扇形统计图、折线统计图、网状统计图、茎叶统计图等。</a:t>
            </a:r>
            <a:endParaRPr lang="zh-CN" altLang="en-US" sz="2400" b="1" dirty="0"/>
          </a:p>
          <a:p>
            <a:endParaRPr lang="zh-CN" altLang="en-US" sz="2400" b="1" dirty="0"/>
          </a:p>
        </p:txBody>
      </p:sp>
      <p:graphicFrame>
        <p:nvGraphicFramePr>
          <p:cNvPr id="25" name="图表 24"/>
          <p:cNvGraphicFramePr/>
          <p:nvPr/>
        </p:nvGraphicFramePr>
        <p:xfrm>
          <a:off x="946150" y="4065905"/>
          <a:ext cx="2557780" cy="174942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6" name="图表 25"/>
          <p:cNvGraphicFramePr/>
          <p:nvPr/>
        </p:nvGraphicFramePr>
        <p:xfrm>
          <a:off x="3235325" y="4071620"/>
          <a:ext cx="3317875" cy="1743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图表 26"/>
          <p:cNvGraphicFramePr/>
          <p:nvPr/>
        </p:nvGraphicFramePr>
        <p:xfrm>
          <a:off x="6330950" y="4060190"/>
          <a:ext cx="2747010" cy="1750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图表 27"/>
          <p:cNvGraphicFramePr/>
          <p:nvPr/>
        </p:nvGraphicFramePr>
        <p:xfrm>
          <a:off x="8914130" y="4076700"/>
          <a:ext cx="2940050" cy="173863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365"/>
            <a:ext cx="392811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统计图</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的实施步骤</a:t>
            </a:r>
            <a:endParaRPr lang="zh-CN"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 name="文本框 1"/>
          <p:cNvSpPr txBox="1"/>
          <p:nvPr/>
        </p:nvSpPr>
        <p:spPr>
          <a:xfrm>
            <a:off x="327660" y="956310"/>
            <a:ext cx="11581765" cy="4722495"/>
          </a:xfrm>
          <a:prstGeom prst="rect">
            <a:avLst/>
          </a:prstGeom>
          <a:noFill/>
        </p:spPr>
        <p:txBody>
          <a:bodyPr wrap="square" rtlCol="0">
            <a:noAutofit/>
          </a:bodyPr>
          <a:lstStyle/>
          <a:p>
            <a:pPr>
              <a:lnSpc>
                <a:spcPct val="120000"/>
              </a:lnSpc>
            </a:pPr>
            <a:r>
              <a:rPr lang="en-US" altLang="zh-CN" sz="2000" dirty="0"/>
              <a:t>统计图的种类较多，绘制的方法各异，但绘制步骤大致相同，具体如下。</a:t>
            </a:r>
            <a:endParaRPr lang="en-US" altLang="zh-CN" sz="2000" dirty="0"/>
          </a:p>
          <a:p>
            <a:pPr marL="342900" indent="-342900">
              <a:lnSpc>
                <a:spcPct val="120000"/>
              </a:lnSpc>
              <a:buFont typeface="Wingdings" panose="05000000000000000000" charset="0"/>
              <a:buChar char="u"/>
            </a:pPr>
            <a:r>
              <a:rPr lang="en-US" altLang="zh-CN" sz="2000" b="1" dirty="0"/>
              <a:t>1.确定统计图的主题</a:t>
            </a:r>
            <a:endParaRPr lang="en-US" altLang="zh-CN" sz="2000" b="1" dirty="0"/>
          </a:p>
          <a:p>
            <a:pPr>
              <a:lnSpc>
                <a:spcPct val="120000"/>
              </a:lnSpc>
            </a:pPr>
            <a:r>
              <a:rPr lang="en-US" altLang="zh-CN" sz="2000" dirty="0"/>
              <a:t>统计图的主题是否对质量管理有所帮助是统计图制作的先决条件，在绘制图表之前</a:t>
            </a:r>
            <a:r>
              <a:rPr lang="zh-CN" altLang="en-US" sz="2000" dirty="0"/>
              <a:t>，</a:t>
            </a:r>
            <a:r>
              <a:rPr lang="en-US" altLang="zh-CN" sz="2000" dirty="0"/>
              <a:t>首先要确定具有实际指导作用的主题。</a:t>
            </a:r>
            <a:endParaRPr lang="en-US" altLang="zh-CN" sz="2000" dirty="0"/>
          </a:p>
          <a:p>
            <a:pPr marL="342900" indent="-342900">
              <a:lnSpc>
                <a:spcPct val="120000"/>
              </a:lnSpc>
              <a:buFont typeface="Wingdings" panose="05000000000000000000" charset="0"/>
              <a:buChar char="u"/>
            </a:pPr>
            <a:r>
              <a:rPr lang="en-US" altLang="zh-CN" sz="2000" b="1" dirty="0"/>
              <a:t>2.整理数据资料</a:t>
            </a:r>
            <a:endParaRPr lang="en-US" altLang="zh-CN" sz="2000" b="1" dirty="0"/>
          </a:p>
          <a:p>
            <a:pPr>
              <a:lnSpc>
                <a:spcPct val="120000"/>
              </a:lnSpc>
            </a:pPr>
            <a:r>
              <a:rPr lang="en-US" altLang="zh-CN" sz="2000" dirty="0"/>
              <a:t>在确定统计图的主题后，需要整理表现主题内容的各项数据资料，同时应确定数据资料的来源，保证数据真实可靠。</a:t>
            </a:r>
            <a:endParaRPr lang="en-US" altLang="zh-CN" sz="2000" dirty="0"/>
          </a:p>
          <a:p>
            <a:pPr marL="342900" indent="-342900">
              <a:lnSpc>
                <a:spcPct val="120000"/>
              </a:lnSpc>
              <a:buFont typeface="Wingdings" panose="05000000000000000000" charset="0"/>
              <a:buChar char="u"/>
            </a:pPr>
            <a:r>
              <a:rPr lang="en-US" altLang="zh-CN" sz="2000" b="1" dirty="0"/>
              <a:t>3.选择统计图的种类</a:t>
            </a:r>
            <a:endParaRPr lang="en-US" altLang="zh-CN" sz="2000" b="1" dirty="0"/>
          </a:p>
          <a:p>
            <a:pPr>
              <a:lnSpc>
                <a:spcPct val="120000"/>
              </a:lnSpc>
            </a:pPr>
            <a:r>
              <a:rPr lang="en-US" altLang="zh-CN" sz="2000" dirty="0"/>
              <a:t>数据资料整理完成后，应对数据资料进行分析，并根据统计图的主题选择合适的类型进行绘图，进而对数据资料所需说明的主题进行表现。</a:t>
            </a:r>
            <a:endParaRPr lang="en-US" altLang="zh-CN" sz="2000" dirty="0"/>
          </a:p>
          <a:p>
            <a:pPr marL="342900" indent="-342900">
              <a:lnSpc>
                <a:spcPct val="120000"/>
              </a:lnSpc>
              <a:buFont typeface="Wingdings" panose="05000000000000000000" charset="0"/>
              <a:buChar char="u"/>
            </a:pPr>
            <a:r>
              <a:rPr lang="en-US" altLang="zh-CN" sz="2000" b="1" dirty="0"/>
              <a:t>4. 绘制统计图</a:t>
            </a:r>
            <a:endParaRPr lang="en-US" altLang="zh-CN" sz="2000" b="1" dirty="0"/>
          </a:p>
          <a:p>
            <a:pPr>
              <a:lnSpc>
                <a:spcPct val="120000"/>
              </a:lnSpc>
            </a:pPr>
            <a:r>
              <a:rPr lang="en-US" altLang="zh-CN" sz="2000" dirty="0"/>
              <a:t>绘制图表过程中，可使用计算机软件帮助完成绘制工作，常用软件有Excel、SPSS等。</a:t>
            </a:r>
            <a:endParaRPr lang="en-US" altLang="zh-CN" sz="2000" dirty="0"/>
          </a:p>
          <a:p>
            <a:pPr marL="342900" indent="-342900">
              <a:lnSpc>
                <a:spcPct val="120000"/>
              </a:lnSpc>
              <a:buFont typeface="Wingdings" panose="05000000000000000000" charset="0"/>
              <a:buChar char="u"/>
            </a:pPr>
            <a:r>
              <a:rPr lang="en-US" altLang="zh-CN" sz="2000" b="1" dirty="0"/>
              <a:t>5.统计图检查并分析</a:t>
            </a:r>
            <a:endParaRPr lang="en-US" altLang="zh-CN" sz="2000" b="1" dirty="0"/>
          </a:p>
          <a:p>
            <a:pPr>
              <a:lnSpc>
                <a:spcPct val="120000"/>
              </a:lnSpc>
            </a:pPr>
            <a:r>
              <a:rPr lang="en-US" altLang="zh-CN" sz="2000" dirty="0"/>
              <a:t>统计图绘制完成后，应首先检查绘制过程中是否存在漏项、数据抄写错误等问题，再对统计图中的数据进行分析、判断，最终做出结论。 </a:t>
            </a:r>
            <a:endParaRPr lang="en-US" altLang="zh-CN"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10"/>
          <p:cNvSpPr txBox="1">
            <a:spLocks noChangeArrowheads="1"/>
          </p:cNvSpPr>
          <p:nvPr/>
        </p:nvSpPr>
        <p:spPr bwMode="auto">
          <a:xfrm>
            <a:off x="174625" y="253365"/>
            <a:ext cx="70027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统计图</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具体适用条件</a:t>
            </a:r>
            <a:endParaRPr lang="zh-CN"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 name="文本框 2"/>
          <p:cNvSpPr txBox="1"/>
          <p:nvPr/>
        </p:nvSpPr>
        <p:spPr>
          <a:xfrm>
            <a:off x="424180" y="1035685"/>
            <a:ext cx="11119485" cy="1568450"/>
          </a:xfrm>
          <a:prstGeom prst="rect">
            <a:avLst/>
          </a:prstGeom>
          <a:noFill/>
        </p:spPr>
        <p:txBody>
          <a:bodyPr wrap="square" rtlCol="0">
            <a:spAutoFit/>
          </a:bodyPr>
          <a:lstStyle/>
          <a:p>
            <a:pPr marL="342900" indent="-342900">
              <a:buFont typeface="Wingdings" panose="05000000000000000000" charset="0"/>
              <a:buChar char="Ø"/>
            </a:pPr>
            <a:r>
              <a:rPr lang="en-US" altLang="zh-CN" sz="2400" dirty="0"/>
              <a:t>统计图的使用非常广泛，它几乎涵盖所有存在数据统计的领域。在质量管理中，很多方法都是基于对统计图的良好运用，通过统计图体现方法思路和使用过程。</a:t>
            </a:r>
            <a:endParaRPr lang="en-US" altLang="zh-CN" sz="2400" dirty="0"/>
          </a:p>
          <a:p>
            <a:pPr marL="342900" indent="-342900">
              <a:buFont typeface="Wingdings" panose="05000000000000000000" charset="0"/>
              <a:buChar char="Ø"/>
            </a:pPr>
            <a:endParaRPr lang="en-US" altLang="zh-CN" sz="2400" dirty="0"/>
          </a:p>
          <a:p>
            <a:pPr marL="342900" indent="-342900">
              <a:buFont typeface="Wingdings" panose="05000000000000000000" charset="0"/>
              <a:buChar char="Ø"/>
            </a:pPr>
            <a:r>
              <a:rPr lang="zh-CN" altLang="en-US" sz="2400" dirty="0"/>
              <a:t>统计图的适用条件可总结为</a:t>
            </a:r>
            <a:r>
              <a:rPr lang="en-US" altLang="zh-CN" sz="2400" dirty="0"/>
              <a:t>6</a:t>
            </a:r>
            <a:r>
              <a:rPr lang="zh-CN" altLang="en-US" sz="2400" dirty="0"/>
              <a:t>点</a:t>
            </a:r>
            <a:r>
              <a:rPr lang="zh-CN" altLang="en-US" sz="2400" dirty="0"/>
              <a:t>事项：</a:t>
            </a:r>
            <a:endParaRPr lang="zh-CN" altLang="en-US" sz="2400" dirty="0"/>
          </a:p>
        </p:txBody>
      </p:sp>
      <p:sp>
        <p:nvSpPr>
          <p:cNvPr id="2" name="正五边形 1"/>
          <p:cNvSpPr/>
          <p:nvPr>
            <p:custDataLst>
              <p:tags r:id="rId1"/>
            </p:custDataLst>
          </p:nvPr>
        </p:nvSpPr>
        <p:spPr>
          <a:xfrm>
            <a:off x="231140" y="3046095"/>
            <a:ext cx="2068195" cy="1940560"/>
          </a:xfrm>
          <a:prstGeom prst="pentagon">
            <a:avLst/>
          </a:prstGeom>
          <a:solidFill>
            <a:schemeClr val="accent6">
              <a:lumMod val="60000"/>
              <a:lumOff val="40000"/>
            </a:schemeClr>
          </a:solidFill>
          <a:ln w="9525">
            <a:solidFill>
              <a:schemeClr val="accent1"/>
            </a:solidFill>
          </a:ln>
          <a:effectLst>
            <a:outerShdw blurRad="127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5" name="正五边形 4"/>
          <p:cNvSpPr/>
          <p:nvPr>
            <p:custDataLst>
              <p:tags r:id="rId2"/>
            </p:custDataLst>
          </p:nvPr>
        </p:nvSpPr>
        <p:spPr>
          <a:xfrm flipV="1">
            <a:off x="1953260" y="4192905"/>
            <a:ext cx="2150110" cy="1898015"/>
          </a:xfrm>
          <a:prstGeom prst="pentagon">
            <a:avLst/>
          </a:prstGeom>
          <a:solidFill>
            <a:schemeClr val="accent6">
              <a:lumMod val="40000"/>
              <a:lumOff val="60000"/>
            </a:schemeClr>
          </a:solidFill>
          <a:effectLst>
            <a:outerShdw blurRad="76200" dist="38100" dir="18900000" sx="101000" sy="101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正五边形 5"/>
          <p:cNvSpPr/>
          <p:nvPr>
            <p:custDataLst>
              <p:tags r:id="rId3"/>
            </p:custDataLst>
          </p:nvPr>
        </p:nvSpPr>
        <p:spPr>
          <a:xfrm>
            <a:off x="3757295" y="3046095"/>
            <a:ext cx="2150110" cy="1940560"/>
          </a:xfrm>
          <a:prstGeom prst="pentagon">
            <a:avLst/>
          </a:prstGeom>
          <a:solidFill>
            <a:schemeClr val="accent6">
              <a:lumMod val="60000"/>
              <a:lumOff val="40000"/>
            </a:schemeClr>
          </a:solidFill>
          <a:effectLst>
            <a:outerShdw blurRad="127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正五边形 7"/>
          <p:cNvSpPr/>
          <p:nvPr>
            <p:custDataLst>
              <p:tags r:id="rId4"/>
            </p:custDataLst>
          </p:nvPr>
        </p:nvSpPr>
        <p:spPr>
          <a:xfrm>
            <a:off x="7470140" y="3046095"/>
            <a:ext cx="2212340" cy="1940560"/>
          </a:xfrm>
          <a:prstGeom prst="pentagon">
            <a:avLst/>
          </a:prstGeom>
          <a:solidFill>
            <a:schemeClr val="accent6">
              <a:lumMod val="60000"/>
              <a:lumOff val="40000"/>
            </a:schemeClr>
          </a:solidFill>
          <a:effectLst>
            <a:outerShdw blurRad="127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chemeClr val="tx1"/>
              </a:solidFill>
            </a:endParaRPr>
          </a:p>
        </p:txBody>
      </p:sp>
      <p:sp>
        <p:nvSpPr>
          <p:cNvPr id="9" name="正五边形 8"/>
          <p:cNvSpPr/>
          <p:nvPr>
            <p:custDataLst>
              <p:tags r:id="rId5"/>
            </p:custDataLst>
          </p:nvPr>
        </p:nvSpPr>
        <p:spPr>
          <a:xfrm flipV="1">
            <a:off x="5628005" y="4076700"/>
            <a:ext cx="2150110" cy="1898015"/>
          </a:xfrm>
          <a:prstGeom prst="pentagon">
            <a:avLst/>
          </a:prstGeom>
          <a:solidFill>
            <a:schemeClr val="accent6">
              <a:lumMod val="40000"/>
              <a:lumOff val="60000"/>
            </a:schemeClr>
          </a:solidFill>
          <a:effectLst>
            <a:outerShdw blurRad="88900" dist="38100" dir="18900000" sx="102000" sy="102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正五边形 9"/>
          <p:cNvSpPr/>
          <p:nvPr>
            <p:custDataLst>
              <p:tags r:id="rId6"/>
            </p:custDataLst>
          </p:nvPr>
        </p:nvSpPr>
        <p:spPr>
          <a:xfrm flipV="1">
            <a:off x="9358630" y="4076700"/>
            <a:ext cx="2282190" cy="1898015"/>
          </a:xfrm>
          <a:prstGeom prst="pentagon">
            <a:avLst/>
          </a:prstGeom>
          <a:solidFill>
            <a:schemeClr val="accent6">
              <a:lumMod val="40000"/>
              <a:lumOff val="60000"/>
            </a:schemeClr>
          </a:solidFill>
          <a:ln w="12700" cmpd="sng">
            <a:solidFill>
              <a:schemeClr val="accent1">
                <a:shade val="50000"/>
              </a:schemeClr>
            </a:solidFill>
            <a:prstDash val="solid"/>
          </a:ln>
          <a:effectLst>
            <a:outerShdw blurRad="76200" dist="38100" dir="18900000" sx="102000" sy="102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308860" y="4398010"/>
            <a:ext cx="1511935" cy="1692910"/>
          </a:xfrm>
          <a:prstGeom prst="rect">
            <a:avLst/>
          </a:prstGeom>
          <a:noFill/>
        </p:spPr>
        <p:txBody>
          <a:bodyPr wrap="square" rtlCol="0">
            <a:noAutofit/>
          </a:bodyPr>
          <a:p>
            <a:r>
              <a:rPr lang="zh-CN" altLang="en-US" sz="2400"/>
              <a:t>反映总体事项的分配情况</a:t>
            </a:r>
            <a:endParaRPr lang="zh-CN" altLang="en-US" sz="2400"/>
          </a:p>
        </p:txBody>
      </p:sp>
      <p:sp>
        <p:nvSpPr>
          <p:cNvPr id="11" name="文本框 10"/>
          <p:cNvSpPr txBox="1"/>
          <p:nvPr/>
        </p:nvSpPr>
        <p:spPr>
          <a:xfrm>
            <a:off x="4109085" y="3564255"/>
            <a:ext cx="1668780" cy="1416685"/>
          </a:xfrm>
          <a:prstGeom prst="rect">
            <a:avLst/>
          </a:prstGeom>
          <a:noFill/>
        </p:spPr>
        <p:txBody>
          <a:bodyPr wrap="square" rtlCol="0">
            <a:noAutofit/>
          </a:bodyPr>
          <a:p>
            <a:r>
              <a:rPr lang="zh-CN" altLang="en-US" sz="2400"/>
              <a:t>揭示不同事项之间依存关系</a:t>
            </a:r>
            <a:endParaRPr lang="zh-CN" altLang="en-US" sz="2400"/>
          </a:p>
        </p:txBody>
      </p:sp>
      <p:sp>
        <p:nvSpPr>
          <p:cNvPr id="12" name="文本框 11"/>
          <p:cNvSpPr txBox="1"/>
          <p:nvPr/>
        </p:nvSpPr>
        <p:spPr>
          <a:xfrm>
            <a:off x="6012815" y="4398010"/>
            <a:ext cx="1405255" cy="1288415"/>
          </a:xfrm>
          <a:prstGeom prst="rect">
            <a:avLst/>
          </a:prstGeom>
          <a:noFill/>
        </p:spPr>
        <p:txBody>
          <a:bodyPr wrap="square" rtlCol="0">
            <a:noAutofit/>
          </a:bodyPr>
          <a:p>
            <a:r>
              <a:rPr lang="zh-CN" altLang="en-US" sz="2400"/>
              <a:t>比较不同事项的状态</a:t>
            </a:r>
            <a:endParaRPr lang="zh-CN" altLang="en-US" sz="2400"/>
          </a:p>
        </p:txBody>
      </p:sp>
      <p:sp>
        <p:nvSpPr>
          <p:cNvPr id="13" name="文本框 12"/>
          <p:cNvSpPr txBox="1"/>
          <p:nvPr/>
        </p:nvSpPr>
        <p:spPr>
          <a:xfrm>
            <a:off x="9712325" y="4335145"/>
            <a:ext cx="1751965" cy="1188085"/>
          </a:xfrm>
          <a:prstGeom prst="rect">
            <a:avLst/>
          </a:prstGeom>
          <a:noFill/>
        </p:spPr>
        <p:txBody>
          <a:bodyPr wrap="square" rtlCol="0">
            <a:noAutofit/>
          </a:bodyPr>
          <a:p>
            <a:r>
              <a:rPr lang="zh-CN" altLang="en-US" sz="2400"/>
              <a:t>检查计划、任务、目标的执行情况</a:t>
            </a:r>
            <a:endParaRPr lang="zh-CN" altLang="en-US" sz="2400"/>
          </a:p>
        </p:txBody>
      </p:sp>
      <p:sp>
        <p:nvSpPr>
          <p:cNvPr id="14" name="文本框 13"/>
          <p:cNvSpPr txBox="1"/>
          <p:nvPr/>
        </p:nvSpPr>
        <p:spPr>
          <a:xfrm>
            <a:off x="7865110" y="3564255"/>
            <a:ext cx="1671320" cy="1568450"/>
          </a:xfrm>
          <a:prstGeom prst="rect">
            <a:avLst/>
          </a:prstGeom>
          <a:noFill/>
        </p:spPr>
        <p:txBody>
          <a:bodyPr wrap="square" rtlCol="0">
            <a:spAutoFit/>
          </a:bodyPr>
          <a:p>
            <a:r>
              <a:rPr lang="zh-CN" altLang="en-US" sz="2400">
                <a:sym typeface="+mn-ea"/>
              </a:rPr>
              <a:t>展示事项的空间分布情况</a:t>
            </a:r>
            <a:endParaRPr lang="zh-CN" altLang="en-US" sz="2400">
              <a:solidFill>
                <a:schemeClr val="tx1"/>
              </a:solidFill>
            </a:endParaRPr>
          </a:p>
          <a:p>
            <a:endParaRPr lang="zh-CN" altLang="en-US" sz="2400">
              <a:solidFill>
                <a:schemeClr val="tx1"/>
              </a:solidFill>
            </a:endParaRPr>
          </a:p>
        </p:txBody>
      </p:sp>
      <p:sp>
        <p:nvSpPr>
          <p:cNvPr id="15" name="文本框 14"/>
          <p:cNvSpPr txBox="1"/>
          <p:nvPr/>
        </p:nvSpPr>
        <p:spPr>
          <a:xfrm>
            <a:off x="541655" y="3564255"/>
            <a:ext cx="1464945" cy="1198880"/>
          </a:xfrm>
          <a:prstGeom prst="rect">
            <a:avLst/>
          </a:prstGeom>
          <a:noFill/>
        </p:spPr>
        <p:txBody>
          <a:bodyPr wrap="square" rtlCol="0">
            <a:spAutoFit/>
          </a:bodyPr>
          <a:p>
            <a:r>
              <a:rPr lang="zh-CN" altLang="en-US" sz="2400">
                <a:sym typeface="+mn-ea"/>
              </a:rPr>
              <a:t>体现总体事项的结构</a:t>
            </a:r>
            <a:endParaRPr lang="zh-CN" altLang="en-US" sz="240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a:spLocks noChangeArrowheads="1"/>
          </p:cNvSpPr>
          <p:nvPr/>
        </p:nvSpPr>
        <p:spPr bwMode="auto">
          <a:xfrm>
            <a:off x="174625" y="253365"/>
            <a:ext cx="70027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统计图应用</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要点</a:t>
            </a:r>
            <a:endPar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graphicFrame>
        <p:nvGraphicFramePr>
          <p:cNvPr id="4" name="表格 3"/>
          <p:cNvGraphicFramePr/>
          <p:nvPr>
            <p:custDataLst>
              <p:tags r:id="rId1"/>
            </p:custDataLst>
          </p:nvPr>
        </p:nvGraphicFramePr>
        <p:xfrm>
          <a:off x="344805" y="1623060"/>
          <a:ext cx="11502390" cy="4779645"/>
        </p:xfrm>
        <a:graphic>
          <a:graphicData uri="http://schemas.openxmlformats.org/drawingml/2006/table">
            <a:tbl>
              <a:tblPr firstRow="1" bandRow="1">
                <a:tableStyleId>{5C22544A-7EE6-4342-B048-85BDC9FD1C3A}</a:tableStyleId>
              </a:tblPr>
              <a:tblGrid>
                <a:gridCol w="1278890"/>
                <a:gridCol w="10223500"/>
              </a:tblGrid>
              <a:tr h="798195">
                <a:tc>
                  <a:txBody>
                    <a:bodyPr/>
                    <a:p>
                      <a:pPr algn="ctr">
                        <a:buNone/>
                      </a:pPr>
                      <a:r>
                        <a:rPr lang="zh-CN" altLang="en-US" sz="2000" b="0">
                          <a:solidFill>
                            <a:schemeClr val="tx1"/>
                          </a:solidFill>
                        </a:rPr>
                        <a:t>资料选择</a:t>
                      </a:r>
                      <a:endParaRPr lang="zh-CN" altLang="en-US" sz="2000" b="0">
                        <a:solidFill>
                          <a:schemeClr val="tx1"/>
                        </a:solidFill>
                      </a:endParaRPr>
                    </a:p>
                  </a:txBody>
                  <a:tcPr anchor="ctr" anchorCtr="0">
                    <a:solidFill>
                      <a:schemeClr val="accent6">
                        <a:lumMod val="60000"/>
                        <a:lumOff val="40000"/>
                      </a:schemeClr>
                    </a:solidFill>
                  </a:tcPr>
                </a:tc>
                <a:tc>
                  <a:txBody>
                    <a:bodyPr/>
                    <a:p>
                      <a:pPr algn="l">
                        <a:buNone/>
                      </a:pPr>
                      <a:r>
                        <a:rPr lang="zh-CN" altLang="en-US" sz="2000" b="0">
                          <a:solidFill>
                            <a:schemeClr val="tx1"/>
                          </a:solidFill>
                        </a:rPr>
                        <a:t>不应认为所有的数据资料都适于运用统计图进行描述，在绘制统计图之前，使用者应整理数据使其标准化，并能够通过运用统计图的方法描述和体现数据资料应说明的问题或结论</a:t>
                      </a:r>
                      <a:endParaRPr lang="zh-CN" altLang="en-US" sz="2000" b="0">
                        <a:solidFill>
                          <a:schemeClr val="tx1"/>
                        </a:solidFill>
                      </a:endParaRPr>
                    </a:p>
                  </a:txBody>
                  <a:tcPr anchor="ctr" anchorCtr="0">
                    <a:solidFill>
                      <a:schemeClr val="accent6">
                        <a:lumMod val="60000"/>
                        <a:lumOff val="40000"/>
                      </a:schemeClr>
                    </a:solidFill>
                  </a:tcPr>
                </a:tc>
              </a:tr>
              <a:tr h="786765">
                <a:tc>
                  <a:txBody>
                    <a:bodyPr/>
                    <a:p>
                      <a:pPr algn="ctr">
                        <a:buNone/>
                      </a:pPr>
                      <a:r>
                        <a:rPr lang="zh-CN" altLang="en-US" sz="2000">
                          <a:solidFill>
                            <a:schemeClr val="tx1"/>
                          </a:solidFill>
                        </a:rPr>
                        <a:t>有效性</a:t>
                      </a:r>
                      <a:endParaRPr lang="zh-CN" altLang="en-US" sz="2000">
                        <a:solidFill>
                          <a:schemeClr val="tx1"/>
                        </a:solidFill>
                      </a:endParaRPr>
                    </a:p>
                  </a:txBody>
                  <a:tcPr anchor="ctr" anchorCtr="0">
                    <a:solidFill>
                      <a:schemeClr val="accent6">
                        <a:lumMod val="40000"/>
                        <a:lumOff val="60000"/>
                      </a:schemeClr>
                    </a:solidFill>
                  </a:tcPr>
                </a:tc>
                <a:tc>
                  <a:txBody>
                    <a:bodyPr/>
                    <a:p>
                      <a:pPr algn="l">
                        <a:buNone/>
                      </a:pPr>
                      <a:r>
                        <a:rPr lang="zh-CN" altLang="en-US" sz="2000">
                          <a:solidFill>
                            <a:schemeClr val="tx1"/>
                          </a:solidFill>
                        </a:rPr>
                        <a:t>绘制统计图是为了更好地体现问题或结论，选择不同类型的统计图能够获得不同的</a:t>
                      </a:r>
                      <a:r>
                        <a:rPr lang="zh-CN" altLang="en-US" sz="2000">
                          <a:solidFill>
                            <a:schemeClr val="tx1"/>
                          </a:solidFill>
                        </a:rPr>
                        <a:t>表现效果，恰当选择统计图的类型是绘制统计图过程中的重要环节</a:t>
                      </a:r>
                      <a:endParaRPr lang="zh-CN" altLang="en-US" sz="2000">
                        <a:solidFill>
                          <a:schemeClr val="tx1"/>
                        </a:solidFill>
                      </a:endParaRPr>
                    </a:p>
                  </a:txBody>
                  <a:tcPr anchor="ctr" anchorCtr="0">
                    <a:solidFill>
                      <a:schemeClr val="accent6">
                        <a:lumMod val="40000"/>
                        <a:lumOff val="60000"/>
                      </a:schemeClr>
                    </a:solidFill>
                  </a:tcPr>
                </a:tc>
              </a:tr>
              <a:tr h="799465">
                <a:tc>
                  <a:txBody>
                    <a:bodyPr/>
                    <a:p>
                      <a:pPr algn="ctr">
                        <a:buNone/>
                      </a:pPr>
                      <a:r>
                        <a:rPr lang="zh-CN" altLang="en-US" sz="2000">
                          <a:solidFill>
                            <a:schemeClr val="tx1"/>
                          </a:solidFill>
                        </a:rPr>
                        <a:t>一致性</a:t>
                      </a:r>
                      <a:endParaRPr lang="zh-CN" altLang="en-US" sz="2000">
                        <a:solidFill>
                          <a:schemeClr val="tx1"/>
                        </a:solidFill>
                      </a:endParaRPr>
                    </a:p>
                  </a:txBody>
                  <a:tcPr anchor="ctr" anchorCtr="0">
                    <a:solidFill>
                      <a:schemeClr val="accent6">
                        <a:lumMod val="60000"/>
                        <a:lumOff val="40000"/>
                      </a:schemeClr>
                    </a:solidFill>
                  </a:tcPr>
                </a:tc>
                <a:tc>
                  <a:txBody>
                    <a:bodyPr/>
                    <a:p>
                      <a:pPr algn="l">
                        <a:buNone/>
                      </a:pPr>
                      <a:r>
                        <a:rPr lang="zh-CN" altLang="en-US" sz="2000">
                          <a:solidFill>
                            <a:schemeClr val="tx1"/>
                          </a:solidFill>
                        </a:rPr>
                        <a:t>在绘制统计图时，应注意统计图的维度与数据资料的维度相一致，并与统计图须</a:t>
                      </a:r>
                      <a:r>
                        <a:rPr lang="zh-CN" altLang="en-US" sz="2000">
                          <a:solidFill>
                            <a:schemeClr val="tx1"/>
                          </a:solidFill>
                        </a:rPr>
                        <a:t>表达的问题或结论相一致，以免产生歧义</a:t>
                      </a:r>
                      <a:endParaRPr lang="zh-CN" altLang="en-US" sz="2000">
                        <a:solidFill>
                          <a:schemeClr val="tx1"/>
                        </a:solidFill>
                      </a:endParaRPr>
                    </a:p>
                  </a:txBody>
                  <a:tcPr anchor="ctr" anchorCtr="0">
                    <a:solidFill>
                      <a:schemeClr val="accent6">
                        <a:lumMod val="60000"/>
                        <a:lumOff val="40000"/>
                      </a:schemeClr>
                    </a:solidFill>
                  </a:tcPr>
                </a:tc>
              </a:tr>
              <a:tr h="798195">
                <a:tc>
                  <a:txBody>
                    <a:bodyPr/>
                    <a:p>
                      <a:pPr algn="ctr">
                        <a:buNone/>
                      </a:pPr>
                      <a:r>
                        <a:rPr lang="zh-CN" altLang="en-US" sz="2000">
                          <a:solidFill>
                            <a:schemeClr val="tx1"/>
                          </a:solidFill>
                        </a:rPr>
                        <a:t>必要性</a:t>
                      </a:r>
                      <a:endParaRPr lang="zh-CN" altLang="en-US" sz="2000">
                        <a:solidFill>
                          <a:schemeClr val="tx1"/>
                        </a:solidFill>
                      </a:endParaRPr>
                    </a:p>
                  </a:txBody>
                  <a:tcPr anchor="ctr" anchorCtr="0">
                    <a:solidFill>
                      <a:schemeClr val="accent6">
                        <a:lumMod val="40000"/>
                        <a:lumOff val="60000"/>
                      </a:schemeClr>
                    </a:solidFill>
                  </a:tcPr>
                </a:tc>
                <a:tc>
                  <a:txBody>
                    <a:bodyPr/>
                    <a:p>
                      <a:pPr algn="l">
                        <a:buNone/>
                      </a:pPr>
                      <a:r>
                        <a:rPr lang="zh-CN" altLang="en-US" sz="2000">
                          <a:solidFill>
                            <a:schemeClr val="tx1"/>
                          </a:solidFill>
                        </a:rPr>
                        <a:t>除了统计图的基本结构中的要素应在绘制中标识外，还应对坐标的刻度、原点的</a:t>
                      </a:r>
                      <a:r>
                        <a:rPr lang="zh-CN" altLang="en-US" sz="2000">
                          <a:solidFill>
                            <a:schemeClr val="tx1"/>
                          </a:solidFill>
                        </a:rPr>
                        <a:t>标准等进行标注，以达到标准的统一</a:t>
                      </a:r>
                      <a:endParaRPr lang="zh-CN" altLang="en-US" sz="2000">
                        <a:solidFill>
                          <a:schemeClr val="tx1"/>
                        </a:solidFill>
                      </a:endParaRPr>
                    </a:p>
                  </a:txBody>
                  <a:tcPr anchor="ctr" anchorCtr="0">
                    <a:solidFill>
                      <a:schemeClr val="accent6">
                        <a:lumMod val="40000"/>
                        <a:lumOff val="60000"/>
                      </a:schemeClr>
                    </a:solidFill>
                  </a:tcPr>
                </a:tc>
              </a:tr>
              <a:tr h="798830">
                <a:tc>
                  <a:txBody>
                    <a:bodyPr/>
                    <a:p>
                      <a:pPr algn="ctr">
                        <a:buNone/>
                      </a:pPr>
                      <a:r>
                        <a:rPr lang="zh-CN" altLang="en-US" sz="2000">
                          <a:solidFill>
                            <a:schemeClr val="tx1"/>
                          </a:solidFill>
                        </a:rPr>
                        <a:t>准确性</a:t>
                      </a:r>
                      <a:endParaRPr lang="zh-CN" altLang="en-US" sz="2000">
                        <a:solidFill>
                          <a:schemeClr val="tx1"/>
                        </a:solidFill>
                      </a:endParaRPr>
                    </a:p>
                  </a:txBody>
                  <a:tcPr anchor="ctr" anchorCtr="0">
                    <a:solidFill>
                      <a:schemeClr val="accent6">
                        <a:lumMod val="60000"/>
                        <a:lumOff val="40000"/>
                      </a:schemeClr>
                    </a:solidFill>
                  </a:tcPr>
                </a:tc>
                <a:tc>
                  <a:txBody>
                    <a:bodyPr/>
                    <a:p>
                      <a:pPr algn="l">
                        <a:buNone/>
                      </a:pPr>
                      <a:r>
                        <a:rPr lang="zh-CN" altLang="en-US" sz="2000">
                          <a:solidFill>
                            <a:schemeClr val="tx1"/>
                          </a:solidFill>
                        </a:rPr>
                        <a:t>统计图的准确度较为重要，为了避免手工误差，可以借助计算机软件进行绘图以提高准确度，但计算机软件的制图格式、形式和类型较为有限，这局限了使用者的思维模式</a:t>
                      </a:r>
                      <a:endParaRPr lang="zh-CN" altLang="en-US" sz="2000">
                        <a:solidFill>
                          <a:schemeClr val="tx1"/>
                        </a:solidFill>
                      </a:endParaRPr>
                    </a:p>
                  </a:txBody>
                  <a:tcPr anchor="ctr" anchorCtr="0">
                    <a:solidFill>
                      <a:schemeClr val="accent6">
                        <a:lumMod val="60000"/>
                        <a:lumOff val="40000"/>
                      </a:schemeClr>
                    </a:solidFill>
                  </a:tcPr>
                </a:tc>
              </a:tr>
              <a:tr h="798195">
                <a:tc>
                  <a:txBody>
                    <a:bodyPr/>
                    <a:p>
                      <a:pPr algn="ctr">
                        <a:buNone/>
                      </a:pPr>
                      <a:r>
                        <a:rPr lang="zh-CN" altLang="en-US" sz="2000">
                          <a:solidFill>
                            <a:schemeClr val="tx1"/>
                          </a:solidFill>
                        </a:rPr>
                        <a:t>清晰度</a:t>
                      </a:r>
                      <a:endParaRPr lang="zh-CN" altLang="en-US" sz="2000">
                        <a:solidFill>
                          <a:schemeClr val="tx1"/>
                        </a:solidFill>
                      </a:endParaRPr>
                    </a:p>
                  </a:txBody>
                  <a:tcPr anchor="ctr" anchorCtr="0">
                    <a:solidFill>
                      <a:schemeClr val="accent6">
                        <a:lumMod val="40000"/>
                        <a:lumOff val="60000"/>
                      </a:schemeClr>
                    </a:solidFill>
                  </a:tcPr>
                </a:tc>
                <a:tc>
                  <a:txBody>
                    <a:bodyPr/>
                    <a:p>
                      <a:pPr algn="l">
                        <a:buNone/>
                      </a:pPr>
                      <a:r>
                        <a:rPr lang="zh-CN" altLang="en-US" sz="2000">
                          <a:solidFill>
                            <a:schemeClr val="tx1"/>
                          </a:solidFill>
                        </a:rPr>
                        <a:t>统计图的绘制应当突出重点、清晰明确，切忌将过多的因素加人到统计图当中，以免影响对数据资料本质的体现</a:t>
                      </a:r>
                      <a:endParaRPr lang="zh-CN" altLang="en-US" sz="2000">
                        <a:solidFill>
                          <a:schemeClr val="tx1"/>
                        </a:solidFill>
                      </a:endParaRPr>
                    </a:p>
                  </a:txBody>
                  <a:tcPr anchor="ctr" anchorCtr="0">
                    <a:solidFill>
                      <a:schemeClr val="accent6">
                        <a:lumMod val="40000"/>
                        <a:lumOff val="60000"/>
                      </a:schemeClr>
                    </a:solidFill>
                  </a:tcPr>
                </a:tc>
              </a:tr>
            </a:tbl>
          </a:graphicData>
        </a:graphic>
      </p:graphicFrame>
      <p:sp>
        <p:nvSpPr>
          <p:cNvPr id="5" name="文本框 4"/>
          <p:cNvSpPr txBox="1"/>
          <p:nvPr/>
        </p:nvSpPr>
        <p:spPr>
          <a:xfrm>
            <a:off x="344805" y="938530"/>
            <a:ext cx="10396855" cy="460375"/>
          </a:xfrm>
          <a:prstGeom prst="rect">
            <a:avLst/>
          </a:prstGeom>
          <a:noFill/>
        </p:spPr>
        <p:txBody>
          <a:bodyPr wrap="square" rtlCol="0" anchor="t">
            <a:spAutoFit/>
          </a:bodyPr>
          <a:p>
            <a:pPr marL="342900" indent="-342900">
              <a:buFont typeface="Wingdings" panose="05000000000000000000" charset="0"/>
              <a:buChar char="Ø"/>
            </a:pPr>
            <a:r>
              <a:rPr lang="zh-CN" altLang="en-US" sz="2400" dirty="0">
                <a:sym typeface="+mn-ea"/>
              </a:rPr>
              <a:t>在应用统计图进行数据资料的分析和比较时，</a:t>
            </a:r>
            <a:r>
              <a:rPr lang="zh-CN" altLang="en-US" sz="2400" dirty="0">
                <a:sym typeface="+mn-ea"/>
              </a:rPr>
              <a:t>应注意以下六点事项：</a:t>
            </a:r>
            <a:endParaRPr lang="zh-CN" altLang="en-US" sz="2400" dirty="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9095" y="895350"/>
            <a:ext cx="11504930" cy="55219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21" name="文本框 10"/>
          <p:cNvSpPr txBox="1">
            <a:spLocks noChangeArrowheads="1"/>
          </p:cNvSpPr>
          <p:nvPr/>
        </p:nvSpPr>
        <p:spPr bwMode="auto">
          <a:xfrm>
            <a:off x="174625" y="253365"/>
            <a:ext cx="70027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统计图</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在</a:t>
            </a:r>
            <a:r>
              <a:rPr lang="zh-CN" altLang="en-US" sz="2400" b="1" dirty="0">
                <a:solidFill>
                  <a:schemeClr val="bg2">
                    <a:lumMod val="10000"/>
                  </a:schemeClr>
                </a:solidFill>
                <a:latin typeface="微软雅黑" panose="020B0503020204020204" pitchFamily="34" charset="-122"/>
                <a:ea typeface="微软雅黑" panose="020B0503020204020204" pitchFamily="34" charset="-122"/>
                <a:sym typeface="+mn-ea"/>
              </a:rPr>
              <a:t>质量管理</a:t>
            </a:r>
            <a:r>
              <a:rPr lang="zh-CN" sz="2400" b="1" dirty="0">
                <a:solidFill>
                  <a:schemeClr val="bg2">
                    <a:lumMod val="10000"/>
                  </a:schemeClr>
                </a:solidFill>
                <a:latin typeface="微软雅黑" panose="020B0503020204020204" pitchFamily="34" charset="-122"/>
                <a:ea typeface="微软雅黑" panose="020B0503020204020204" pitchFamily="34" charset="-122"/>
                <a:sym typeface="+mn-ea"/>
              </a:rPr>
              <a:t>中的应用</a:t>
            </a:r>
            <a:endParaRPr lang="zh-CN" sz="2400" b="1" dirty="0">
              <a:solidFill>
                <a:schemeClr val="bg2">
                  <a:lumMod val="10000"/>
                </a:schemeClr>
              </a:solidFill>
              <a:latin typeface="微软雅黑" panose="020B0503020204020204" pitchFamily="34" charset="-122"/>
              <a:ea typeface="微软雅黑" panose="020B0503020204020204" pitchFamily="34" charset="-122"/>
              <a:sym typeface="+mn-ea"/>
            </a:endParaRPr>
          </a:p>
        </p:txBody>
      </p:sp>
      <p:sp>
        <p:nvSpPr>
          <p:cNvPr id="22" name="矩形 1"/>
          <p:cNvSpPr>
            <a:spLocks noChangeArrowheads="1"/>
          </p:cNvSpPr>
          <p:nvPr/>
        </p:nvSpPr>
        <p:spPr bwMode="auto">
          <a:xfrm>
            <a:off x="0" y="221865"/>
            <a:ext cx="144463" cy="463550"/>
          </a:xfrm>
          <a:prstGeom prst="rect">
            <a:avLst/>
          </a:prstGeom>
          <a:solidFill>
            <a:srgbClr val="6C9D2F"/>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aphicFrame>
        <p:nvGraphicFramePr>
          <p:cNvPr id="4" name="表格 3"/>
          <p:cNvGraphicFramePr/>
          <p:nvPr>
            <p:custDataLst>
              <p:tags r:id="rId2"/>
            </p:custDataLst>
          </p:nvPr>
        </p:nvGraphicFramePr>
        <p:xfrm>
          <a:off x="375920" y="882015"/>
          <a:ext cx="11511280" cy="381000"/>
        </p:xfrm>
        <a:graphic>
          <a:graphicData uri="http://schemas.openxmlformats.org/drawingml/2006/table">
            <a:tbl>
              <a:tblPr firstRow="1" bandRow="1">
                <a:tableStyleId>{5C22544A-7EE6-4342-B048-85BDC9FD1C3A}</a:tableStyleId>
              </a:tblPr>
              <a:tblGrid>
                <a:gridCol w="2877820"/>
                <a:gridCol w="2877820"/>
                <a:gridCol w="2877820"/>
                <a:gridCol w="2877820"/>
              </a:tblGrid>
              <a:tr h="381000">
                <a:tc>
                  <a:txBody>
                    <a:bodyPr/>
                    <a:p>
                      <a:pPr algn="ctr">
                        <a:buNone/>
                      </a:pPr>
                      <a:r>
                        <a:rPr lang="zh-CN" altLang="en-US">
                          <a:solidFill>
                            <a:schemeClr val="tx1"/>
                          </a:solidFill>
                        </a:rPr>
                        <a:t>方法名称</a:t>
                      </a:r>
                      <a:endParaRPr lang="zh-CN" altLang="en-US">
                        <a:solidFill>
                          <a:schemeClr val="tx1"/>
                        </a:solidFill>
                      </a:endParaRPr>
                    </a:p>
                  </a:txBody>
                  <a:tcPr>
                    <a:solidFill>
                      <a:schemeClr val="accent6">
                        <a:lumMod val="60000"/>
                        <a:lumOff val="40000"/>
                      </a:schemeClr>
                    </a:solidFill>
                  </a:tcPr>
                </a:tc>
                <a:tc>
                  <a:txBody>
                    <a:bodyPr/>
                    <a:p>
                      <a:pPr algn="ctr">
                        <a:buNone/>
                      </a:pPr>
                      <a:r>
                        <a:rPr lang="zh-CN" altLang="en-US">
                          <a:solidFill>
                            <a:schemeClr val="tx1"/>
                          </a:solidFill>
                        </a:rPr>
                        <a:t>统计图</a:t>
                      </a:r>
                      <a:endParaRPr lang="zh-CN" altLang="en-US">
                        <a:solidFill>
                          <a:schemeClr val="tx1"/>
                        </a:solidFill>
                      </a:endParaRPr>
                    </a:p>
                  </a:txBody>
                  <a:tcPr>
                    <a:solidFill>
                      <a:schemeClr val="accent6">
                        <a:lumMod val="40000"/>
                        <a:lumOff val="60000"/>
                      </a:schemeClr>
                    </a:solidFill>
                  </a:tcPr>
                </a:tc>
                <a:tc>
                  <a:txBody>
                    <a:bodyPr/>
                    <a:p>
                      <a:pPr algn="ctr">
                        <a:buNone/>
                      </a:pPr>
                      <a:r>
                        <a:rPr lang="zh-CN" altLang="en-US">
                          <a:solidFill>
                            <a:schemeClr val="tx1"/>
                          </a:solidFill>
                        </a:rPr>
                        <a:t>编号</a:t>
                      </a:r>
                      <a:endParaRPr lang="zh-CN" altLang="en-US">
                        <a:solidFill>
                          <a:schemeClr val="tx1"/>
                        </a:solidFill>
                      </a:endParaRPr>
                    </a:p>
                  </a:txBody>
                  <a:tcPr>
                    <a:solidFill>
                      <a:schemeClr val="accent6">
                        <a:lumMod val="60000"/>
                        <a:lumOff val="40000"/>
                      </a:schemeClr>
                    </a:solidFill>
                  </a:tcPr>
                </a:tc>
                <a:tc>
                  <a:txBody>
                    <a:bodyPr/>
                    <a:p>
                      <a:pPr>
                        <a:buNone/>
                      </a:pPr>
                      <a:endParaRPr lang="zh-CN" altLang="en-US">
                        <a:solidFill>
                          <a:schemeClr val="tx1"/>
                        </a:solidFill>
                      </a:endParaRPr>
                    </a:p>
                  </a:txBody>
                  <a:tcPr>
                    <a:solidFill>
                      <a:schemeClr val="accent6">
                        <a:lumMod val="40000"/>
                        <a:lumOff val="60000"/>
                      </a:schemeClr>
                    </a:solidFill>
                  </a:tcPr>
                </a:tc>
              </a:tr>
            </a:tbl>
          </a:graphicData>
        </a:graphic>
      </p:graphicFrame>
      <p:graphicFrame>
        <p:nvGraphicFramePr>
          <p:cNvPr id="5" name="表格 4"/>
          <p:cNvGraphicFramePr/>
          <p:nvPr/>
        </p:nvGraphicFramePr>
        <p:xfrm>
          <a:off x="375920" y="1263015"/>
          <a:ext cx="11509375" cy="381000"/>
        </p:xfrm>
        <a:graphic>
          <a:graphicData uri="http://schemas.openxmlformats.org/drawingml/2006/table">
            <a:tbl>
              <a:tblPr firstRow="1" bandRow="1">
                <a:tableStyleId>{5C22544A-7EE6-4342-B048-85BDC9FD1C3A}</a:tableStyleId>
              </a:tblPr>
              <a:tblGrid>
                <a:gridCol w="11509375"/>
              </a:tblGrid>
              <a:tr h="381000">
                <a:tc>
                  <a:txBody>
                    <a:bodyPr/>
                    <a:p>
                      <a:pPr algn="ctr">
                        <a:buNone/>
                      </a:pPr>
                      <a:r>
                        <a:rPr lang="zh-CN" altLang="en-US">
                          <a:solidFill>
                            <a:schemeClr val="tx1"/>
                          </a:solidFill>
                        </a:rPr>
                        <a:t>某企业关于统计图在质量计划中的应用案例</a:t>
                      </a:r>
                      <a:endParaRPr lang="zh-CN" altLang="en-US">
                        <a:solidFill>
                          <a:schemeClr val="tx1"/>
                        </a:solidFill>
                      </a:endParaRPr>
                    </a:p>
                  </a:txBody>
                  <a:tcPr>
                    <a:solidFill>
                      <a:schemeClr val="accent6">
                        <a:lumMod val="40000"/>
                        <a:lumOff val="60000"/>
                      </a:schemeClr>
                    </a:solidFill>
                  </a:tcPr>
                </a:tc>
              </a:tr>
            </a:tbl>
          </a:graphicData>
        </a:graphic>
      </p:graphicFrame>
      <p:sp>
        <p:nvSpPr>
          <p:cNvPr id="6" name="文本框 5"/>
          <p:cNvSpPr txBox="1"/>
          <p:nvPr/>
        </p:nvSpPr>
        <p:spPr>
          <a:xfrm>
            <a:off x="375920" y="1640840"/>
            <a:ext cx="11518900" cy="1087755"/>
          </a:xfrm>
          <a:prstGeom prst="rect">
            <a:avLst/>
          </a:prstGeom>
          <a:noFill/>
        </p:spPr>
        <p:txBody>
          <a:bodyPr wrap="square" rtlCol="0">
            <a:spAutoFit/>
          </a:bodyPr>
          <a:p>
            <a:pPr>
              <a:lnSpc>
                <a:spcPct val="120000"/>
              </a:lnSpc>
            </a:pPr>
            <a:r>
              <a:rPr lang="zh-CN" altLang="en-US"/>
              <a:t>某企业对</a:t>
            </a:r>
            <a:r>
              <a:rPr lang="en-US" altLang="zh-CN"/>
              <a:t>2009</a:t>
            </a:r>
            <a:r>
              <a:rPr lang="zh-CN" altLang="en-US"/>
              <a:t>年产量进行月度计划，运用统计图的方式体现月度产量的计划并于</a:t>
            </a:r>
            <a:r>
              <a:rPr lang="en-US" altLang="zh-CN"/>
              <a:t>2008</a:t>
            </a:r>
            <a:r>
              <a:rPr lang="zh-CN" altLang="en-US"/>
              <a:t>年的实际产量进行对比。</a:t>
            </a:r>
            <a:endParaRPr lang="zh-CN" altLang="en-US"/>
          </a:p>
          <a:p>
            <a:pPr>
              <a:lnSpc>
                <a:spcPct val="120000"/>
              </a:lnSpc>
            </a:pPr>
            <a:r>
              <a:rPr lang="zh-CN" altLang="en-US" b="1"/>
              <a:t>一：确定数据资料</a:t>
            </a:r>
            <a:endParaRPr lang="zh-CN" altLang="en-US" b="1"/>
          </a:p>
          <a:p>
            <a:pPr>
              <a:lnSpc>
                <a:spcPct val="120000"/>
              </a:lnSpc>
            </a:pPr>
            <a:r>
              <a:rPr lang="zh-CN" altLang="en-US"/>
              <a:t>根据</a:t>
            </a:r>
            <a:r>
              <a:rPr lang="en-US" altLang="zh-CN"/>
              <a:t>2008</a:t>
            </a:r>
            <a:r>
              <a:rPr lang="zh-CN" altLang="en-US"/>
              <a:t>年企业的实际产量制订</a:t>
            </a:r>
            <a:r>
              <a:rPr lang="en-US" altLang="zh-CN"/>
              <a:t>2009</a:t>
            </a:r>
            <a:r>
              <a:rPr lang="zh-CN" altLang="en-US"/>
              <a:t>年的产量计划，具体数据如下表所示。</a:t>
            </a:r>
            <a:endParaRPr lang="zh-CN" altLang="en-US"/>
          </a:p>
        </p:txBody>
      </p:sp>
      <p:graphicFrame>
        <p:nvGraphicFramePr>
          <p:cNvPr id="7" name="表格 6"/>
          <p:cNvGraphicFramePr/>
          <p:nvPr>
            <p:custDataLst>
              <p:tags r:id="rId3"/>
            </p:custDataLst>
          </p:nvPr>
        </p:nvGraphicFramePr>
        <p:xfrm>
          <a:off x="379095" y="2807335"/>
          <a:ext cx="11508740" cy="1223645"/>
        </p:xfrm>
        <a:graphic>
          <a:graphicData uri="http://schemas.openxmlformats.org/drawingml/2006/table">
            <a:tbl>
              <a:tblPr firstRow="1" bandRow="1">
                <a:tableStyleId>{5C22544A-7EE6-4342-B048-85BDC9FD1C3A}</a:tableStyleId>
              </a:tblPr>
              <a:tblGrid>
                <a:gridCol w="2609215"/>
                <a:gridCol w="740410"/>
                <a:gridCol w="742950"/>
                <a:gridCol w="741045"/>
                <a:gridCol w="742315"/>
                <a:gridCol w="741680"/>
                <a:gridCol w="742315"/>
                <a:gridCol w="740410"/>
                <a:gridCol w="741045"/>
                <a:gridCol w="742315"/>
                <a:gridCol w="741680"/>
                <a:gridCol w="742315"/>
                <a:gridCol w="741045"/>
              </a:tblGrid>
              <a:tr h="365760">
                <a:tc>
                  <a:txBody>
                    <a:bodyPr/>
                    <a:p>
                      <a:pPr algn="ctr">
                        <a:buNone/>
                      </a:pPr>
                      <a:r>
                        <a:rPr lang="zh-CN" altLang="en-US" b="0">
                          <a:solidFill>
                            <a:schemeClr val="tx1"/>
                          </a:solidFill>
                        </a:rPr>
                        <a:t>月份</a:t>
                      </a:r>
                      <a:endParaRPr lang="zh-CN" altLang="en-US"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1</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2</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3</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4</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5</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6</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7</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8</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9</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10</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11</a:t>
                      </a:r>
                      <a:endParaRPr lang="en-US" altLang="zh-CN" b="0">
                        <a:solidFill>
                          <a:schemeClr val="tx1"/>
                        </a:solidFill>
                      </a:endParaRPr>
                    </a:p>
                  </a:txBody>
                  <a:tcPr anchor="ctr" anchorCtr="0">
                    <a:solidFill>
                      <a:schemeClr val="accent6">
                        <a:lumMod val="60000"/>
                        <a:lumOff val="40000"/>
                      </a:schemeClr>
                    </a:solidFill>
                  </a:tcPr>
                </a:tc>
                <a:tc>
                  <a:txBody>
                    <a:bodyPr/>
                    <a:p>
                      <a:pPr algn="ctr">
                        <a:buNone/>
                      </a:pPr>
                      <a:r>
                        <a:rPr lang="en-US" altLang="zh-CN" b="0">
                          <a:solidFill>
                            <a:schemeClr val="tx1"/>
                          </a:solidFill>
                        </a:rPr>
                        <a:t>12</a:t>
                      </a:r>
                      <a:endParaRPr lang="en-US" altLang="zh-CN" b="0">
                        <a:solidFill>
                          <a:schemeClr val="tx1"/>
                        </a:solidFill>
                      </a:endParaRPr>
                    </a:p>
                  </a:txBody>
                  <a:tcPr anchor="ctr" anchorCtr="0">
                    <a:solidFill>
                      <a:schemeClr val="accent6">
                        <a:lumMod val="60000"/>
                        <a:lumOff val="40000"/>
                      </a:schemeClr>
                    </a:solidFill>
                  </a:tcPr>
                </a:tc>
              </a:tr>
              <a:tr h="428625">
                <a:tc>
                  <a:txBody>
                    <a:bodyPr/>
                    <a:p>
                      <a:pPr algn="ctr">
                        <a:buNone/>
                      </a:pPr>
                      <a:r>
                        <a:rPr lang="en-US" altLang="zh-CN">
                          <a:solidFill>
                            <a:schemeClr val="tx1"/>
                          </a:solidFill>
                        </a:rPr>
                        <a:t>2008</a:t>
                      </a:r>
                      <a:r>
                        <a:rPr lang="zh-CN" altLang="en-US">
                          <a:solidFill>
                            <a:schemeClr val="tx1"/>
                          </a:solidFill>
                        </a:rPr>
                        <a:t>年产量（个）</a:t>
                      </a:r>
                      <a:endParaRPr lang="zh-CN" altLang="en-US">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785</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745</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721</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658</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965</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948</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854</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778</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735</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695</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875</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925</a:t>
                      </a:r>
                      <a:endParaRPr lang="en-US" altLang="zh-CN">
                        <a:solidFill>
                          <a:schemeClr val="tx1"/>
                        </a:solidFill>
                      </a:endParaRPr>
                    </a:p>
                  </a:txBody>
                  <a:tcPr anchor="ctr" anchorCtr="0">
                    <a:solidFill>
                      <a:schemeClr val="accent6">
                        <a:lumMod val="40000"/>
                        <a:lumOff val="60000"/>
                      </a:schemeClr>
                    </a:solidFill>
                  </a:tcPr>
                </a:tc>
              </a:tr>
              <a:tr h="429260">
                <a:tc>
                  <a:txBody>
                    <a:bodyPr/>
                    <a:p>
                      <a:pPr algn="ctr">
                        <a:buNone/>
                      </a:pPr>
                      <a:r>
                        <a:rPr lang="en-US" altLang="zh-CN">
                          <a:solidFill>
                            <a:schemeClr val="tx1"/>
                          </a:solidFill>
                        </a:rPr>
                        <a:t>2009</a:t>
                      </a:r>
                      <a:r>
                        <a:rPr lang="zh-CN" altLang="en-US">
                          <a:solidFill>
                            <a:schemeClr val="tx1"/>
                          </a:solidFill>
                        </a:rPr>
                        <a:t>年计划（个）</a:t>
                      </a:r>
                      <a:endParaRPr lang="zh-CN" altLang="en-US">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810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800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780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700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950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980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900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850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850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780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900</a:t>
                      </a:r>
                      <a:endParaRPr lang="en-US" altLang="zh-CN">
                        <a:solidFill>
                          <a:schemeClr val="tx1"/>
                        </a:solidFill>
                      </a:endParaRPr>
                    </a:p>
                  </a:txBody>
                  <a:tcPr anchor="ctr" anchorCtr="0">
                    <a:solidFill>
                      <a:schemeClr val="accent6">
                        <a:lumMod val="40000"/>
                        <a:lumOff val="60000"/>
                      </a:schemeClr>
                    </a:solidFill>
                  </a:tcPr>
                </a:tc>
                <a:tc>
                  <a:txBody>
                    <a:bodyPr/>
                    <a:p>
                      <a:pPr algn="ctr">
                        <a:buNone/>
                      </a:pPr>
                      <a:r>
                        <a:rPr lang="en-US" altLang="zh-CN">
                          <a:solidFill>
                            <a:schemeClr val="tx1"/>
                          </a:solidFill>
                        </a:rPr>
                        <a:t>900</a:t>
                      </a:r>
                      <a:endParaRPr lang="en-US" altLang="zh-CN">
                        <a:solidFill>
                          <a:schemeClr val="tx1"/>
                        </a:solidFill>
                      </a:endParaRPr>
                    </a:p>
                  </a:txBody>
                  <a:tcPr anchor="ctr" anchorCtr="0">
                    <a:solidFill>
                      <a:schemeClr val="accent6">
                        <a:lumMod val="40000"/>
                        <a:lumOff val="60000"/>
                      </a:schemeClr>
                    </a:solidFill>
                  </a:tcPr>
                </a:tc>
              </a:tr>
            </a:tbl>
          </a:graphicData>
        </a:graphic>
      </p:graphicFrame>
      <p:sp>
        <p:nvSpPr>
          <p:cNvPr id="8" name="文本框 7"/>
          <p:cNvSpPr txBox="1"/>
          <p:nvPr/>
        </p:nvSpPr>
        <p:spPr>
          <a:xfrm>
            <a:off x="452755" y="4054475"/>
            <a:ext cx="9100820" cy="755650"/>
          </a:xfrm>
          <a:prstGeom prst="rect">
            <a:avLst/>
          </a:prstGeom>
          <a:noFill/>
        </p:spPr>
        <p:txBody>
          <a:bodyPr wrap="square" rtlCol="0">
            <a:spAutoFit/>
          </a:bodyPr>
          <a:p>
            <a:pPr>
              <a:lnSpc>
                <a:spcPct val="120000"/>
              </a:lnSpc>
            </a:pPr>
            <a:r>
              <a:rPr lang="zh-CN" altLang="en-US" b="1"/>
              <a:t>二：绘制统计图</a:t>
            </a:r>
            <a:endParaRPr lang="zh-CN" altLang="en-US" b="1"/>
          </a:p>
          <a:p>
            <a:pPr>
              <a:lnSpc>
                <a:spcPct val="120000"/>
              </a:lnSpc>
            </a:pPr>
            <a:r>
              <a:rPr lang="zh-CN" altLang="en-US"/>
              <a:t>选择条形统计图对产量计划进行描述，具体绘制</a:t>
            </a:r>
            <a:r>
              <a:rPr lang="zh-CN" altLang="en-US"/>
              <a:t>见右图。</a:t>
            </a:r>
            <a:endParaRPr lang="zh-CN" altLang="en-US"/>
          </a:p>
        </p:txBody>
      </p:sp>
      <p:graphicFrame>
        <p:nvGraphicFramePr>
          <p:cNvPr id="10" name="图表 9"/>
          <p:cNvGraphicFramePr/>
          <p:nvPr/>
        </p:nvGraphicFramePr>
        <p:xfrm>
          <a:off x="6407150" y="4109720"/>
          <a:ext cx="5477510" cy="230759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452755" y="4741545"/>
            <a:ext cx="6064250" cy="1513205"/>
          </a:xfrm>
          <a:prstGeom prst="rect">
            <a:avLst/>
          </a:prstGeom>
          <a:noFill/>
        </p:spPr>
        <p:txBody>
          <a:bodyPr wrap="square" rtlCol="0">
            <a:noAutofit/>
          </a:bodyPr>
          <a:p>
            <a:pPr>
              <a:lnSpc>
                <a:spcPct val="120000"/>
              </a:lnSpc>
            </a:pPr>
            <a:r>
              <a:rPr lang="zh-CN" altLang="en-US" b="1"/>
              <a:t>三：结果分析</a:t>
            </a:r>
            <a:endParaRPr lang="zh-CN" altLang="en-US" b="1"/>
          </a:p>
          <a:p>
            <a:pPr>
              <a:lnSpc>
                <a:spcPct val="120000"/>
              </a:lnSpc>
            </a:pPr>
            <a:r>
              <a:rPr lang="zh-CN" altLang="en-US"/>
              <a:t>根据绘制的统计图可以看到，</a:t>
            </a:r>
            <a:r>
              <a:rPr lang="en-US" altLang="zh-CN"/>
              <a:t>2009</a:t>
            </a:r>
            <a:r>
              <a:rPr lang="zh-CN" altLang="en-US"/>
              <a:t>年的月度产量计划是根据</a:t>
            </a:r>
            <a:r>
              <a:rPr lang="en-US" altLang="zh-CN"/>
              <a:t>2008</a:t>
            </a:r>
            <a:r>
              <a:rPr lang="zh-CN" altLang="en-US"/>
              <a:t>年的实际产量进行调整后制订完成的，该统计图形式能够充分显示制定思路，并能够使任务承担者充分理解和接受。</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205740" y="842010"/>
          <a:ext cx="11633835" cy="1608455"/>
        </p:xfrm>
        <a:graphic>
          <a:graphicData uri="http://schemas.openxmlformats.org/drawingml/2006/table">
            <a:tbl>
              <a:tblPr>
                <a:tableStyleId>{E8B1032C-EA38-4F05-BA0D-38AFFFC7BED3}</a:tableStyleId>
              </a:tblPr>
              <a:tblGrid>
                <a:gridCol w="782320"/>
                <a:gridCol w="5339080"/>
                <a:gridCol w="1564005"/>
                <a:gridCol w="1391920"/>
                <a:gridCol w="1486535"/>
                <a:gridCol w="1069975"/>
              </a:tblGrid>
              <a:tr h="657860">
                <a:tc>
                  <a:txBody>
                    <a:bodyPr/>
                    <a:lstStyle/>
                    <a:p>
                      <a:pPr marL="0" algn="ctr" defTabSz="914400" rtl="0" eaLnBrk="1" latinLnBrk="0" hangingPunct="1">
                        <a:lnSpc>
                          <a:spcPct val="100000"/>
                        </a:lnSpc>
                        <a:spcAft>
                          <a:spcPts val="0"/>
                        </a:spcAft>
                      </a:pPr>
                      <a:r>
                        <a:rPr 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类别</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algn="ctr" defTabSz="914400" rtl="0" eaLnBrk="1" latinLnBrk="0" hangingPunct="1">
                        <a:lnSpc>
                          <a:spcPct val="100000"/>
                        </a:lnSpc>
                        <a:spcAft>
                          <a:spcPts val="0"/>
                        </a:spcAft>
                      </a:pP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课程</a:t>
                      </a:r>
                      <a:r>
                        <a:rPr 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名称</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algn="ctr">
                        <a:lnSpc>
                          <a:spcPct val="100000"/>
                        </a:lnSpc>
                        <a:spcAft>
                          <a:spcPts val="0"/>
                        </a:spcAft>
                      </a:pPr>
                      <a:r>
                        <a:rPr 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课程</a:t>
                      </a: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时间</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课程费</a:t>
                      </a: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用（元）</a:t>
                      </a:r>
                      <a:endParaRPr lang="zh-CN" altLang="zh-CN"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algn="ctr" defTabSz="914400" rtl="0" eaLnBrk="1" latinLnBrk="0" hangingPunct="1">
                        <a:lnSpc>
                          <a:spcPct val="120000"/>
                        </a:lnSpc>
                        <a:spcAft>
                          <a:spcPts val="0"/>
                        </a:spcAft>
                      </a:pPr>
                      <a:r>
                        <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t>课程周期</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20000"/>
                        </a:lnSpc>
                        <a:spcAft>
                          <a:spcPts val="0"/>
                        </a:spcAft>
                      </a:pPr>
                      <a:r>
                        <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t>（天）</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c>
                  <a:txBody>
                    <a:bodyPr/>
                    <a:lstStyle/>
                    <a:p>
                      <a:pPr marL="0" algn="ctr" defTabSz="914400" rtl="0" eaLnBrk="1" latinLnBrk="0" hangingPunct="1">
                        <a:lnSpc>
                          <a:spcPct val="120000"/>
                        </a:lnSpc>
                        <a:spcAft>
                          <a:spcPts val="0"/>
                        </a:spcAft>
                      </a:pPr>
                      <a:r>
                        <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t>开课</a:t>
                      </a:r>
                      <a:br>
                        <a:rPr lang="en-US"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rPr>
                      </a:br>
                      <a:r>
                        <a:rPr lang="zh-CN" altLang="en-US" sz="1800" b="1" kern="100" dirty="0" smtClean="0">
                          <a:solidFill>
                            <a:schemeClr val="bg1">
                              <a:lumMod val="95000"/>
                            </a:schemeClr>
                          </a:solidFill>
                          <a:effectLst/>
                          <a:latin typeface="微软雅黑" panose="020B0503020204020204" pitchFamily="34" charset="-122"/>
                          <a:ea typeface="微软雅黑" panose="020B0503020204020204" pitchFamily="34" charset="-122"/>
                          <a:cs typeface="+mn-cs"/>
                        </a:rPr>
                        <a:t>地点</a:t>
                      </a:r>
                      <a:endParaRPr lang="zh-CN" sz="1800" b="1" kern="100" dirty="0">
                        <a:solidFill>
                          <a:schemeClr val="bg1">
                            <a:lumMod val="95000"/>
                          </a:schemeClr>
                        </a:solidFill>
                        <a:effectLst/>
                        <a:latin typeface="微软雅黑" panose="020B0503020204020204" pitchFamily="34" charset="-122"/>
                        <a:ea typeface="微软雅黑" panose="020B0503020204020204" pitchFamily="34" charset="-122"/>
                        <a:cs typeface="+mn-cs"/>
                      </a:endParaRPr>
                    </a:p>
                  </a:txBody>
                  <a:tcPr marL="62421" marR="62421"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accent6"/>
                    </a:solidFill>
                  </a:tcPr>
                </a:tc>
              </a:tr>
              <a:tr h="356870">
                <a:tc rowSpan="2">
                  <a:txBody>
                    <a:bodyPr/>
                    <a:lstStyle/>
                    <a:p>
                      <a:pPr marL="0" algn="ctr" defTabSz="914400" rtl="0" eaLnBrk="1" latinLnBrk="0" hangingPunct="1">
                        <a:lnSpc>
                          <a:spcPct val="150000"/>
                        </a:lnSpc>
                        <a:spcAft>
                          <a:spcPts val="0"/>
                        </a:spcAft>
                      </a:pPr>
                      <a:r>
                        <a:rPr lang="en-US" altLang="zh-CN" sz="1800" b="1" kern="100" dirty="0" smtClean="0">
                          <a:solidFill>
                            <a:schemeClr val="dk1"/>
                          </a:solidFill>
                          <a:effectLst/>
                          <a:latin typeface="微软雅黑" panose="020B0503020204020204" pitchFamily="34" charset="-122"/>
                          <a:ea typeface="微软雅黑" panose="020B0503020204020204" pitchFamily="34" charset="-122"/>
                          <a:cs typeface="+mn-cs"/>
                        </a:rPr>
                        <a:t>9</a:t>
                      </a:r>
                      <a:r>
                        <a:rPr lang="zh-CN" altLang="en-US" sz="1800" b="1" kern="100" dirty="0" smtClean="0">
                          <a:solidFill>
                            <a:schemeClr val="dk1"/>
                          </a:solidFill>
                          <a:effectLst/>
                          <a:latin typeface="微软雅黑" panose="020B0503020204020204" pitchFamily="34" charset="-122"/>
                          <a:ea typeface="微软雅黑" panose="020B0503020204020204" pitchFamily="34" charset="-122"/>
                          <a:cs typeface="+mn-cs"/>
                        </a:rPr>
                        <a:t>月</a:t>
                      </a:r>
                      <a:endParaRPr lang="zh-CN" sz="18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2421" marR="62421" marT="0" marB="0" anchor="ctr">
                    <a:solidFill>
                      <a:schemeClr val="accent6">
                        <a:lumMod val="20000"/>
                        <a:lumOff val="80000"/>
                      </a:schemeClr>
                    </a:solidFill>
                  </a:tcPr>
                </a:tc>
                <a:tc>
                  <a:txBody>
                    <a:bodyPr/>
                    <a:lstStyle/>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设计开发质量管理(DQM)</a:t>
                      </a:r>
                      <a:r>
                        <a:rPr lang="zh-CN" sz="1800" kern="100" dirty="0">
                          <a:solidFill>
                            <a:schemeClr val="dk1"/>
                          </a:solidFill>
                          <a:effectLst/>
                          <a:latin typeface="微软雅黑" panose="020B0503020204020204" pitchFamily="34" charset="-122"/>
                          <a:ea typeface="微软雅黑" panose="020B0503020204020204" pitchFamily="34" charset="-122"/>
                          <a:cs typeface="+mn-cs"/>
                        </a:rPr>
                        <a:t>实战班</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9月</a:t>
                      </a:r>
                      <a:r>
                        <a:rPr lang="en-US" sz="1800" kern="100" dirty="0">
                          <a:solidFill>
                            <a:schemeClr val="dk1"/>
                          </a:solidFill>
                          <a:effectLst/>
                          <a:latin typeface="微软雅黑" panose="020B0503020204020204" pitchFamily="34" charset="-122"/>
                          <a:ea typeface="微软雅黑" panose="020B0503020204020204" pitchFamily="34" charset="-122"/>
                          <a:cs typeface="+mn-cs"/>
                        </a:rPr>
                        <a:t>06</a:t>
                      </a:r>
                      <a:r>
                        <a:rPr sz="1800" kern="100" dirty="0">
                          <a:solidFill>
                            <a:schemeClr val="dk1"/>
                          </a:solidFill>
                          <a:effectLst/>
                          <a:latin typeface="微软雅黑" panose="020B0503020204020204" pitchFamily="34" charset="-122"/>
                          <a:ea typeface="微软雅黑" panose="020B0503020204020204" pitchFamily="34" charset="-122"/>
                          <a:cs typeface="+mn-cs"/>
                        </a:rPr>
                        <a:t>-0</a:t>
                      </a:r>
                      <a:r>
                        <a:rPr lang="en-US" sz="1800" kern="100" dirty="0">
                          <a:solidFill>
                            <a:schemeClr val="dk1"/>
                          </a:solidFill>
                          <a:effectLst/>
                          <a:latin typeface="微软雅黑" panose="020B0503020204020204" pitchFamily="34" charset="-122"/>
                          <a:ea typeface="微软雅黑" panose="020B0503020204020204" pitchFamily="34" charset="-122"/>
                          <a:cs typeface="+mn-cs"/>
                        </a:rPr>
                        <a:t>7</a:t>
                      </a:r>
                      <a:r>
                        <a:rPr sz="1800" kern="100" dirty="0">
                          <a:solidFill>
                            <a:schemeClr val="dk1"/>
                          </a:solidFill>
                          <a:effectLst/>
                          <a:latin typeface="微软雅黑" panose="020B0503020204020204" pitchFamily="34" charset="-122"/>
                          <a:ea typeface="微软雅黑" panose="020B0503020204020204" pitchFamily="34" charset="-122"/>
                          <a:cs typeface="+mn-cs"/>
                        </a:rPr>
                        <a:t>日</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3800</a:t>
                      </a:r>
                      <a:endParaRPr 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2</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rowSpan="2">
                  <a:txBody>
                    <a:bodyPr/>
                    <a:lstStyle/>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cs typeface="+mn-cs"/>
                        </a:rPr>
                        <a:t>上海面授</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cs typeface="+mn-cs"/>
                        </a:rPr>
                        <a:t>或</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cs typeface="+mn-cs"/>
                        </a:rPr>
                        <a:t>在线直播</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r>
              <a:tr h="358140">
                <a:tc vMerge="1">
                  <a:tcPr marL="62421" marR="62421" marT="0" marB="0" anchor="ctr">
                    <a:solidFill>
                      <a:schemeClr val="accent6">
                        <a:lumMod val="20000"/>
                        <a:lumOff val="80000"/>
                      </a:schemeClr>
                    </a:solidFill>
                  </a:tcPr>
                </a:tc>
                <a:tc>
                  <a:txBody>
                    <a:bodyPr/>
                    <a:lstStyle/>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注册质量经理(CQM)职业认证研修班</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9</a:t>
                      </a:r>
                      <a:r>
                        <a:rPr lang="zh-CN" sz="1800" kern="100" dirty="0">
                          <a:solidFill>
                            <a:schemeClr val="dk1"/>
                          </a:solidFill>
                          <a:effectLst/>
                          <a:latin typeface="微软雅黑" panose="020B0503020204020204" pitchFamily="34" charset="-122"/>
                          <a:ea typeface="微软雅黑" panose="020B0503020204020204" pitchFamily="34" charset="-122"/>
                          <a:cs typeface="+mn-cs"/>
                        </a:rPr>
                        <a:t>月</a:t>
                      </a:r>
                      <a:r>
                        <a:rPr lang="en-US" sz="1800" kern="100" dirty="0">
                          <a:solidFill>
                            <a:schemeClr val="dk1"/>
                          </a:solidFill>
                          <a:effectLst/>
                          <a:latin typeface="微软雅黑" panose="020B0503020204020204" pitchFamily="34" charset="-122"/>
                          <a:ea typeface="微软雅黑" panose="020B0503020204020204" pitchFamily="34" charset="-122"/>
                          <a:cs typeface="+mn-cs"/>
                        </a:rPr>
                        <a:t>20-24</a:t>
                      </a:r>
                      <a:r>
                        <a:rPr lang="zh-CN" sz="1800" kern="100" dirty="0">
                          <a:solidFill>
                            <a:schemeClr val="dk1"/>
                          </a:solidFill>
                          <a:effectLst/>
                          <a:latin typeface="微软雅黑" panose="020B0503020204020204" pitchFamily="34" charset="-122"/>
                          <a:ea typeface="微软雅黑" panose="020B0503020204020204" pitchFamily="34" charset="-122"/>
                          <a:cs typeface="+mn-cs"/>
                        </a:rPr>
                        <a:t>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9800</a:t>
                      </a:r>
                      <a:endParaRPr 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a:txBody>
                    <a:bodyPr/>
                    <a:lstStyle/>
                    <a:p>
                      <a:pPr marL="0" algn="ctr" defTabSz="914400" rtl="0" eaLnBrk="1" latinLnBrk="0" hangingPunct="1">
                        <a:lnSpc>
                          <a:spcPct val="130000"/>
                        </a:lnSpc>
                        <a:spcAft>
                          <a:spcPts val="0"/>
                        </a:spcAft>
                      </a:pPr>
                      <a:r>
                        <a:rPr lang="en-US" sz="1800" kern="100" dirty="0">
                          <a:solidFill>
                            <a:schemeClr val="dk1"/>
                          </a:solidFill>
                          <a:effectLst/>
                          <a:latin typeface="微软雅黑" panose="020B0503020204020204" pitchFamily="34" charset="-122"/>
                          <a:ea typeface="微软雅黑" panose="020B0503020204020204" pitchFamily="34" charset="-122"/>
                          <a:cs typeface="+mn-cs"/>
                        </a:rPr>
                        <a:t>5</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68580" marR="68580" marT="0" marB="0" anchor="ctr" anchorCtr="0"/>
                </a:tc>
                <a:tc vMerge="1">
                  <a:tcPr marL="68580" marR="68580" marT="0" marB="0" anchor="ctr" anchorCtr="0"/>
                </a:tc>
              </a:tr>
            </a:tbl>
          </a:graphicData>
        </a:graphic>
      </p:graphicFrame>
      <p:sp>
        <p:nvSpPr>
          <p:cNvPr id="4" name="稻壳儿春秋广告/盗版必究        原创来源：http://chn.docer.com/works?userid=199329941#!/work_time"/>
          <p:cNvSpPr txBox="1"/>
          <p:nvPr/>
        </p:nvSpPr>
        <p:spPr>
          <a:xfrm>
            <a:off x="5497535" y="5658021"/>
            <a:ext cx="5287025" cy="810260"/>
          </a:xfrm>
          <a:prstGeom prst="rect">
            <a:avLst/>
          </a:prstGeom>
          <a:noFill/>
        </p:spPr>
        <p:txBody>
          <a:bodyPr wrap="square" rtlCol="0">
            <a:spAutoFit/>
          </a:bodyPr>
          <a:lstStyle/>
          <a:p>
            <a:pPr algn="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报名咨询电话：</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021-52961817</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r">
              <a:lnSpc>
                <a:spcPct val="130000"/>
              </a:lnSpc>
            </a:pP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18964084928</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矩形 4"/>
          <p:cNvSpPr/>
          <p:nvPr>
            <p:custDataLst>
              <p:tags r:id="rId2"/>
            </p:custDataLst>
          </p:nvPr>
        </p:nvSpPr>
        <p:spPr>
          <a:xfrm>
            <a:off x="-1908175" y="182245"/>
            <a:ext cx="12192000" cy="784860"/>
          </a:xfrm>
          <a:prstGeom prst="rect">
            <a:avLst/>
          </a:prstGeom>
        </p:spPr>
        <p:txBody>
          <a:bodyPr wrap="square">
            <a:noAutofit/>
          </a:bodyPr>
          <a:p>
            <a:pPr algn="ctr">
              <a:lnSpc>
                <a:spcPct val="110000"/>
              </a:lnSpc>
            </a:pP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中国质量俱乐部</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2023</a:t>
            </a:r>
            <a:r>
              <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9</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月份</a:t>
            </a:r>
            <a:r>
              <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开课计划</a:t>
            </a:r>
            <a:endPar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a:graphicFrameLocks noGrp="1"/>
          </p:cNvGraphicFramePr>
          <p:nvPr>
            <p:custDataLst>
              <p:tags r:id="rId3"/>
            </p:custDataLst>
          </p:nvPr>
        </p:nvGraphicFramePr>
        <p:xfrm>
          <a:off x="197485" y="2450465"/>
          <a:ext cx="11642090" cy="2138045"/>
        </p:xfrm>
        <a:graphic>
          <a:graphicData uri="http://schemas.openxmlformats.org/drawingml/2006/table">
            <a:tbl>
              <a:tblPr>
                <a:tableStyleId>{E8B1032C-EA38-4F05-BA0D-38AFFFC7BED3}</a:tableStyleId>
              </a:tblPr>
              <a:tblGrid>
                <a:gridCol w="782320"/>
                <a:gridCol w="5339080"/>
                <a:gridCol w="1564005"/>
                <a:gridCol w="1391920"/>
                <a:gridCol w="1495425"/>
                <a:gridCol w="1069340"/>
              </a:tblGrid>
              <a:tr h="712470">
                <a:tc rowSpan="3">
                  <a:txBody>
                    <a:bodyPr/>
                    <a:p>
                      <a:pPr marL="0" algn="ctr" defTabSz="914400" rtl="0" eaLnBrk="1" latinLnBrk="0" hangingPunct="1">
                        <a:lnSpc>
                          <a:spcPct val="150000"/>
                        </a:lnSpc>
                        <a:spcAft>
                          <a:spcPts val="0"/>
                        </a:spcAft>
                      </a:pPr>
                      <a:r>
                        <a:rPr lang="en-US" altLang="zh-CN" sz="1800" b="1" kern="100" dirty="0">
                          <a:solidFill>
                            <a:schemeClr val="dk1"/>
                          </a:solidFill>
                          <a:effectLst/>
                          <a:latin typeface="微软雅黑" panose="020B0503020204020204" pitchFamily="34" charset="-122"/>
                          <a:ea typeface="微软雅黑" panose="020B0503020204020204" pitchFamily="34" charset="-122"/>
                          <a:cs typeface="+mn-cs"/>
                        </a:rPr>
                        <a:t>10</a:t>
                      </a:r>
                      <a:r>
                        <a:rPr lang="zh-CN" altLang="en-US" sz="1800" b="1" kern="1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8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2421" marR="62421" marT="0" marB="0" anchor="ctr">
                    <a:solidFill>
                      <a:schemeClr val="accent6">
                        <a:lumMod val="20000"/>
                        <a:lumOff val="80000"/>
                      </a:schemeClr>
                    </a:solidFill>
                  </a:tcPr>
                </a:tc>
                <a:tc>
                  <a:txBody>
                    <a:bodyPr/>
                    <a:p>
                      <a:pPr marL="107950" algn="l">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质量4.0理论与应用</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10月13日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2800</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1</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rowSpan="3">
                  <a:txBody>
                    <a:bodyPr/>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上海</a:t>
                      </a:r>
                      <a:endParaRPr lang="zh-CN" sz="1800" b="0" kern="100" dirty="0">
                        <a:solidFill>
                          <a:schemeClr val="dk1"/>
                        </a:solidFill>
                        <a:effectLst/>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面授</a:t>
                      </a:r>
                      <a:endParaRPr lang="zh-CN" sz="18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或</a:t>
                      </a:r>
                      <a:endParaRPr lang="zh-CN" sz="18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在线</a:t>
                      </a:r>
                      <a:endParaRPr lang="zh-CN" sz="1800" b="0" kern="100" dirty="0">
                        <a:solidFill>
                          <a:schemeClr val="dk1"/>
                        </a:solidFill>
                        <a:effectLst/>
                        <a:latin typeface="微软雅黑" panose="020B0503020204020204" pitchFamily="34" charset="-122"/>
                        <a:ea typeface="微软雅黑" panose="020B0503020204020204" pitchFamily="34" charset="-122"/>
                        <a:sym typeface="+mn-ea"/>
                      </a:endParaRPr>
                    </a:p>
                    <a:p>
                      <a:pPr marL="0" algn="ctr" defTabSz="914400" rtl="0" eaLnBrk="1" latinLnBrk="0" hangingPunct="1">
                        <a:lnSpc>
                          <a:spcPct val="130000"/>
                        </a:lnSpc>
                        <a:spcAft>
                          <a:spcPts val="0"/>
                        </a:spcAft>
                      </a:pPr>
                      <a:r>
                        <a:rPr lang="zh-CN" sz="1800" b="0" kern="100" dirty="0">
                          <a:solidFill>
                            <a:schemeClr val="dk1"/>
                          </a:solidFill>
                          <a:effectLst/>
                          <a:latin typeface="微软雅黑" panose="020B0503020204020204" pitchFamily="34" charset="-122"/>
                          <a:ea typeface="微软雅黑" panose="020B0503020204020204" pitchFamily="34" charset="-122"/>
                          <a:sym typeface="+mn-ea"/>
                        </a:rPr>
                        <a:t>直播</a:t>
                      </a:r>
                      <a:endParaRPr lang="zh-CN" sz="1800" b="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r>
              <a:tr h="356870">
                <a:tc vMerge="1">
                  <a:tcPr marL="62421" marR="62421" marT="0" marB="0" anchor="ctr">
                    <a:solidFill>
                      <a:schemeClr val="accent6">
                        <a:lumMod val="20000"/>
                        <a:lumOff val="80000"/>
                      </a:schemeClr>
                    </a:solidFill>
                  </a:tcPr>
                </a:tc>
                <a:tc>
                  <a:txBody>
                    <a:bodyPr/>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注册质量工程师（CQP）职业认证研修班   </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cs typeface="+mn-cs"/>
                        </a:rPr>
                        <a:t>10月19-22日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7000</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4</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vMerge="1">
                  <a:tcPr marL="46710" marR="46710" marT="0" marB="0" anchor="ctr" anchorCtr="0"/>
                </a:tc>
              </a:tr>
              <a:tr h="356870">
                <a:tc vMerge="1">
                  <a:tcPr marL="62421" marR="62421" marT="0" marB="0" anchor="ctr">
                    <a:solidFill>
                      <a:schemeClr val="accent6">
                        <a:lumMod val="20000"/>
                        <a:lumOff val="80000"/>
                      </a:schemeClr>
                    </a:solidFill>
                  </a:tcPr>
                </a:tc>
                <a:tc>
                  <a:txBody>
                    <a:bodyPr/>
                    <a:p>
                      <a:pPr marL="107950" algn="l"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注册精益六西格玛黑带（LSSBB）职业认证研修班</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10月19-22日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11月02-05日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buNone/>
                      </a:pPr>
                      <a:r>
                        <a:rPr lang="zh-CN" altLang="en-US" sz="1800" kern="100" dirty="0">
                          <a:solidFill>
                            <a:schemeClr val="dk1"/>
                          </a:solidFill>
                          <a:effectLst/>
                          <a:latin typeface="微软雅黑" panose="020B0503020204020204" pitchFamily="34" charset="-122"/>
                          <a:ea typeface="微软雅黑" panose="020B0503020204020204" pitchFamily="34" charset="-122"/>
                          <a:cs typeface="+mn-cs"/>
                        </a:rPr>
                        <a:t>12月07-10日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buNone/>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31600</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buNone/>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12天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vMerge="1">
                  <a:tcPr marL="46710" marR="46710" marT="0" marB="0" anchor="ctr" anchorCtr="0"/>
                </a:tc>
              </a:tr>
            </a:tbl>
          </a:graphicData>
        </a:graphic>
      </p:graphicFrame>
      <p:graphicFrame>
        <p:nvGraphicFramePr>
          <p:cNvPr id="7" name="表格 6"/>
          <p:cNvGraphicFramePr>
            <a:graphicFrameLocks noGrp="1"/>
          </p:cNvGraphicFramePr>
          <p:nvPr>
            <p:custDataLst>
              <p:tags r:id="rId4"/>
            </p:custDataLst>
          </p:nvPr>
        </p:nvGraphicFramePr>
        <p:xfrm>
          <a:off x="196850" y="4588510"/>
          <a:ext cx="11642725" cy="1069340"/>
        </p:xfrm>
        <a:graphic>
          <a:graphicData uri="http://schemas.openxmlformats.org/drawingml/2006/table">
            <a:tbl>
              <a:tblPr>
                <a:tableStyleId>{E8B1032C-EA38-4F05-BA0D-38AFFFC7BED3}</a:tableStyleId>
              </a:tblPr>
              <a:tblGrid>
                <a:gridCol w="782320"/>
                <a:gridCol w="5339080"/>
                <a:gridCol w="1564005"/>
                <a:gridCol w="1391920"/>
                <a:gridCol w="1496060"/>
                <a:gridCol w="1069340"/>
              </a:tblGrid>
              <a:tr h="712470">
                <a:tc rowSpan="2">
                  <a:txBody>
                    <a:bodyPr/>
                    <a:p>
                      <a:pPr marL="0" algn="ctr" defTabSz="914400" rtl="0" eaLnBrk="1" latinLnBrk="0" hangingPunct="1">
                        <a:lnSpc>
                          <a:spcPct val="150000"/>
                        </a:lnSpc>
                        <a:spcAft>
                          <a:spcPts val="0"/>
                        </a:spcAft>
                      </a:pPr>
                      <a:r>
                        <a:rPr lang="en-US" altLang="zh-CN" sz="1800" b="1" kern="100" dirty="0">
                          <a:solidFill>
                            <a:schemeClr val="dk1"/>
                          </a:solidFill>
                          <a:effectLst/>
                          <a:latin typeface="微软雅黑" panose="020B0503020204020204" pitchFamily="34" charset="-122"/>
                          <a:ea typeface="微软雅黑" panose="020B0503020204020204" pitchFamily="34" charset="-122"/>
                          <a:cs typeface="+mn-cs"/>
                        </a:rPr>
                        <a:t>11</a:t>
                      </a:r>
                      <a:r>
                        <a:rPr lang="zh-CN" altLang="en-US" sz="1800" b="1" kern="100" dirty="0">
                          <a:solidFill>
                            <a:schemeClr val="dk1"/>
                          </a:solidFill>
                          <a:effectLst/>
                          <a:latin typeface="微软雅黑" panose="020B0503020204020204" pitchFamily="34" charset="-122"/>
                          <a:ea typeface="微软雅黑" panose="020B0503020204020204" pitchFamily="34" charset="-122"/>
                          <a:cs typeface="+mn-cs"/>
                        </a:rPr>
                        <a:t>月</a:t>
                      </a:r>
                      <a:endParaRPr lang="zh-CN" altLang="en-US" sz="1800" b="1" kern="100" dirty="0">
                        <a:solidFill>
                          <a:schemeClr val="dk1"/>
                        </a:solidFill>
                        <a:effectLst/>
                        <a:latin typeface="微软雅黑" panose="020B0503020204020204" pitchFamily="34" charset="-122"/>
                        <a:ea typeface="微软雅黑" panose="020B0503020204020204" pitchFamily="34" charset="-122"/>
                        <a:cs typeface="+mn-cs"/>
                      </a:endParaRPr>
                    </a:p>
                  </a:txBody>
                  <a:tcPr marL="62421" marR="62421" marT="0" marB="0" anchor="ctr">
                    <a:solidFill>
                      <a:schemeClr val="accent6">
                        <a:lumMod val="20000"/>
                        <a:lumOff val="80000"/>
                      </a:schemeClr>
                    </a:solidFill>
                  </a:tcPr>
                </a:tc>
                <a:tc>
                  <a:txBody>
                    <a:bodyPr/>
                    <a:p>
                      <a:pPr marL="107950" algn="l">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注册精益六西格玛绿带（LSSGB）职业认证研修班</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sym typeface="+mn-ea"/>
                        </a:rPr>
                        <a:t>11月10-12日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p>
                      <a:pPr algn="ctr">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sym typeface="+mn-ea"/>
                        </a:rPr>
                        <a:t>12月08-10日</a:t>
                      </a:r>
                      <a:endParaRPr lang="zh-CN" altLang="en-US"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9800</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algn="ctr">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6</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rowSpan="2">
                  <a:txBody>
                    <a:bodyPr/>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sym typeface="+mn-ea"/>
                        </a:rPr>
                        <a:t>上海面授</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sym typeface="+mn-ea"/>
                        </a:rPr>
                        <a:t>或</a:t>
                      </a:r>
                      <a:endParaRPr lang="zh-CN" sz="1600" b="0" kern="100" dirty="0">
                        <a:solidFill>
                          <a:schemeClr val="dk1"/>
                        </a:solidFill>
                        <a:effectLst/>
                        <a:latin typeface="微软雅黑" panose="020B0503020204020204" pitchFamily="34" charset="-122"/>
                        <a:ea typeface="微软雅黑" panose="020B0503020204020204" pitchFamily="34" charset="-122"/>
                        <a:cs typeface="+mn-cs"/>
                      </a:endParaRPr>
                    </a:p>
                    <a:p>
                      <a:pPr marL="0" algn="ctr" defTabSz="914400" rtl="0" eaLnBrk="1" latinLnBrk="0" hangingPunct="1">
                        <a:lnSpc>
                          <a:spcPct val="130000"/>
                        </a:lnSpc>
                        <a:spcAft>
                          <a:spcPts val="0"/>
                        </a:spcAft>
                      </a:pPr>
                      <a:r>
                        <a:rPr lang="zh-CN" sz="1600" b="0" kern="100" dirty="0">
                          <a:solidFill>
                            <a:schemeClr val="dk1"/>
                          </a:solidFill>
                          <a:effectLst/>
                          <a:latin typeface="微软雅黑" panose="020B0503020204020204" pitchFamily="34" charset="-122"/>
                          <a:ea typeface="微软雅黑" panose="020B0503020204020204" pitchFamily="34" charset="-122"/>
                          <a:sym typeface="+mn-ea"/>
                        </a:rPr>
                        <a:t>在线直播</a:t>
                      </a:r>
                      <a:endParaRPr lang="zh-CN" sz="1600" b="0" kern="100" dirty="0">
                        <a:solidFill>
                          <a:schemeClr val="dk1"/>
                        </a:solidFill>
                        <a:effectLst/>
                        <a:latin typeface="微软雅黑" panose="020B0503020204020204" pitchFamily="34" charset="-122"/>
                        <a:ea typeface="微软雅黑" panose="020B0503020204020204" pitchFamily="34" charset="-122"/>
                        <a:cs typeface="+mn-cs"/>
                        <a:sym typeface="+mn-ea"/>
                      </a:endParaRPr>
                    </a:p>
                  </a:txBody>
                  <a:tcPr marL="46710" marR="46710" marT="0" marB="0" anchor="ctr" anchorCtr="0"/>
                </a:tc>
              </a:tr>
              <a:tr h="356870">
                <a:tc vMerge="1">
                  <a:tcPr marL="62421" marR="62421" marT="0" marB="0" anchor="ctr">
                    <a:solidFill>
                      <a:schemeClr val="accent6">
                        <a:lumMod val="20000"/>
                        <a:lumOff val="80000"/>
                      </a:schemeClr>
                    </a:solidFill>
                  </a:tcPr>
                </a:tc>
                <a:tc>
                  <a:txBody>
                    <a:bodyPr/>
                    <a:p>
                      <a:pPr marL="107950" algn="l" defTabSz="914400" rtl="0" eaLnBrk="1" latinLnBrk="0" hangingPunct="1">
                        <a:lnSpc>
                          <a:spcPct val="130000"/>
                        </a:lnSpc>
                        <a:spcAft>
                          <a:spcPts val="0"/>
                        </a:spcAft>
                      </a:pPr>
                      <a:r>
                        <a:rPr sz="1800" kern="100" dirty="0">
                          <a:solidFill>
                            <a:schemeClr val="dk1"/>
                          </a:solidFill>
                          <a:effectLst/>
                          <a:latin typeface="微软雅黑" panose="020B0503020204020204" pitchFamily="34" charset="-122"/>
                          <a:ea typeface="微软雅黑" panose="020B0503020204020204" pitchFamily="34" charset="-122"/>
                          <a:cs typeface="+mn-cs"/>
                        </a:rPr>
                        <a:t>注册质量总监（CQD）职业认证研修班  </a:t>
                      </a:r>
                      <a:endParaRPr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zh-CN" sz="1800" kern="100" dirty="0">
                          <a:solidFill>
                            <a:schemeClr val="dk1"/>
                          </a:solidFill>
                          <a:effectLst/>
                          <a:latin typeface="微软雅黑" panose="020B0503020204020204" pitchFamily="34" charset="-122"/>
                          <a:ea typeface="微软雅黑" panose="020B0503020204020204" pitchFamily="34" charset="-122"/>
                          <a:cs typeface="+mn-cs"/>
                        </a:rPr>
                        <a:t>11月22-26日</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11800</a:t>
                      </a:r>
                      <a:endParaRPr 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a:txBody>
                    <a:bodyPr/>
                    <a:p>
                      <a:pPr marL="0" algn="ctr" defTabSz="914400" rtl="0" eaLnBrk="1" latinLnBrk="0" hangingPunct="1">
                        <a:lnSpc>
                          <a:spcPct val="130000"/>
                        </a:lnSpc>
                        <a:spcAft>
                          <a:spcPts val="0"/>
                        </a:spcAft>
                      </a:pPr>
                      <a:r>
                        <a:rPr lang="en-US" altLang="zh-CN" sz="1800" kern="100" dirty="0">
                          <a:solidFill>
                            <a:schemeClr val="dk1"/>
                          </a:solidFill>
                          <a:effectLst/>
                          <a:latin typeface="微软雅黑" panose="020B0503020204020204" pitchFamily="34" charset="-122"/>
                          <a:ea typeface="微软雅黑" panose="020B0503020204020204" pitchFamily="34" charset="-122"/>
                          <a:cs typeface="+mn-cs"/>
                        </a:rPr>
                        <a:t>5</a:t>
                      </a:r>
                      <a:r>
                        <a:rPr lang="en-US" altLang="zh-CN" sz="1800" kern="100" dirty="0">
                          <a:solidFill>
                            <a:schemeClr val="dk1"/>
                          </a:solidFill>
                          <a:effectLst/>
                          <a:latin typeface="微软雅黑" panose="020B0503020204020204" pitchFamily="34" charset="-122"/>
                          <a:ea typeface="微软雅黑" panose="020B0503020204020204" pitchFamily="34" charset="-122"/>
                          <a:sym typeface="+mn-ea"/>
                        </a:rPr>
                        <a:t>天</a:t>
                      </a:r>
                      <a:endParaRPr lang="en-US" altLang="zh-CN" sz="1800" kern="100" dirty="0">
                        <a:solidFill>
                          <a:schemeClr val="dk1"/>
                        </a:solidFill>
                        <a:effectLst/>
                        <a:latin typeface="微软雅黑" panose="020B0503020204020204" pitchFamily="34" charset="-122"/>
                        <a:ea typeface="微软雅黑" panose="020B0503020204020204" pitchFamily="34" charset="-122"/>
                        <a:cs typeface="+mn-cs"/>
                      </a:endParaRPr>
                    </a:p>
                  </a:txBody>
                  <a:tcPr marL="46710" marR="46710" marT="0" marB="0" anchor="ctr" anchorCtr="0"/>
                </a:tc>
                <a:tc vMerge="1">
                  <a:tcPr marL="46710" marR="46710" marT="0" marB="0" anchor="ctr" anchorCtr="0"/>
                </a:tc>
              </a:tr>
            </a:tbl>
          </a:graphicData>
        </a:graphic>
      </p:graphicFrame>
      <p:sp>
        <p:nvSpPr>
          <p:cNvPr id="6" name="文本框 5"/>
          <p:cNvSpPr txBox="1"/>
          <p:nvPr/>
        </p:nvSpPr>
        <p:spPr>
          <a:xfrm>
            <a:off x="214630" y="5657850"/>
            <a:ext cx="7719060" cy="929640"/>
          </a:xfrm>
          <a:prstGeom prst="rect">
            <a:avLst/>
          </a:prstGeom>
          <a:noFill/>
        </p:spPr>
        <p:txBody>
          <a:bodyPr wrap="square" rtlCol="0" anchor="t">
            <a:spAutoFit/>
          </a:bodyPr>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●凡报名参加线上远程教学的同学，可在5年内免费参加同主题的线下课程</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课程赠送老师授课工具包，方便大家复习转化。</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会员企业参加学习，可联系班主任，参加优惠活动。</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custDataLst>
              <p:tags r:id="rId5"/>
            </p:custDataLst>
          </p:nvPr>
        </p:nvPicPr>
        <p:blipFill>
          <a:blip r:embed="rId6"/>
          <a:stretch>
            <a:fillRect/>
          </a:stretch>
        </p:blipFill>
        <p:spPr>
          <a:xfrm>
            <a:off x="11015980" y="5692140"/>
            <a:ext cx="823595" cy="8108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2253615" y="161925"/>
            <a:ext cx="12192000" cy="784860"/>
          </a:xfrm>
          <a:prstGeom prst="rect">
            <a:avLst/>
          </a:prstGeom>
        </p:spPr>
        <p:txBody>
          <a:bodyPr wrap="square">
            <a:noAutofit/>
          </a:bodyPr>
          <a:p>
            <a:pPr algn="ctr">
              <a:lnSpc>
                <a:spcPct val="110000"/>
              </a:lnSpc>
            </a:pP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中国质量俱乐部</a:t>
            </a:r>
            <a:r>
              <a:rPr lang="en-US"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2023</a:t>
            </a:r>
            <a:r>
              <a:rPr lang="zh-CN" altLang="zh-CN"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沙龙</a:t>
            </a:r>
            <a:r>
              <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计划</a:t>
            </a:r>
            <a:endParaRPr lang="zh-CN" altLang="en-US" sz="2400" b="1" dirty="0">
              <a:solidFill>
                <a:schemeClr val="accent6">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10" name="表格 9"/>
          <p:cNvGraphicFramePr>
            <a:graphicFrameLocks noGrp="1"/>
          </p:cNvGraphicFramePr>
          <p:nvPr>
            <p:custDataLst>
              <p:tags r:id="rId2"/>
            </p:custDataLst>
          </p:nvPr>
        </p:nvGraphicFramePr>
        <p:xfrm>
          <a:off x="221615" y="854710"/>
          <a:ext cx="11452225" cy="4854575"/>
        </p:xfrm>
        <a:graphic>
          <a:graphicData uri="http://schemas.openxmlformats.org/drawingml/2006/table">
            <a:tbl>
              <a:tblPr firstRow="1" firstCol="1" bandRow="1">
                <a:tableStyleId>{10A1B5D5-9B99-4C35-A422-299274C87663}</a:tableStyleId>
              </a:tblPr>
              <a:tblGrid>
                <a:gridCol w="1016000"/>
                <a:gridCol w="1629410"/>
                <a:gridCol w="1628775"/>
                <a:gridCol w="4733290"/>
                <a:gridCol w="2444750"/>
              </a:tblGrid>
              <a:tr h="441325">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场次</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月</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日</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主题</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p>
                      <a:pPr algn="ctr">
                        <a:lnSpc>
                          <a:spcPts val="2000"/>
                        </a:lnSpc>
                        <a:spcAft>
                          <a:spcPts val="0"/>
                        </a:spcAft>
                      </a:pPr>
                      <a:r>
                        <a:rPr lang="zh-CN" sz="1800" kern="100" dirty="0">
                          <a:effectLst/>
                          <a:latin typeface="微软雅黑" panose="020B0503020204020204" pitchFamily="34" charset="-122"/>
                          <a:ea typeface="微软雅黑" panose="020B0503020204020204" pitchFamily="34" charset="-122"/>
                        </a:rPr>
                        <a:t>地点</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1</a:t>
                      </a:r>
                      <a:endParaRPr lang="en-US"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3月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25日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长三角地区质量人交流会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上海</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2</a:t>
                      </a:r>
                      <a:endParaRPr lang="en-US"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4月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19日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珠三角地区质量人交流会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深圳</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3</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5月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20日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浙江地区质量人交流会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zh-CN" altLang="en-US" sz="1800" b="0">
                          <a:latin typeface="微软雅黑" panose="020B0503020204020204" pitchFamily="34" charset="-122"/>
                          <a:ea typeface="微软雅黑" panose="020B0503020204020204" pitchFamily="34" charset="-122"/>
                          <a:cs typeface="楷体" panose="02010609060101010101" charset="-122"/>
                        </a:rPr>
                        <a:t>杭州</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ct val="100000"/>
                        </a:lnSpc>
                        <a:buClrTx/>
                        <a:buSzTx/>
                        <a:buFontTx/>
                        <a:buNone/>
                      </a:pPr>
                      <a:r>
                        <a:rPr lang="zh-CN" altLang="en-US" sz="1800" b="0">
                          <a:latin typeface="微软雅黑" panose="020B0503020204020204" pitchFamily="34" charset="-122"/>
                          <a:ea typeface="微软雅黑" panose="020B0503020204020204" pitchFamily="34" charset="-122"/>
                          <a:cs typeface="楷体" panose="02010609060101010101" charset="-122"/>
                        </a:rPr>
                        <a:t>4</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anchor="ctr">
                    <a:solidFill>
                      <a:schemeClr val="accent5">
                        <a:lumMod val="40000"/>
                        <a:lumOff val="60000"/>
                      </a:schemeClr>
                    </a:solidFill>
                  </a:tcPr>
                </a:tc>
                <a:tc>
                  <a:txBody>
                    <a:bodyPr/>
                    <a:p>
                      <a:pPr algn="ctr">
                        <a:buClrTx/>
                        <a:buSzTx/>
                        <a:buFontTx/>
                        <a:buNone/>
                      </a:pPr>
                      <a:r>
                        <a:rPr lang="zh-CN" altLang="en-US" sz="1800" b="0">
                          <a:latin typeface="微软雅黑" panose="020B0503020204020204" pitchFamily="34" charset="-122"/>
                          <a:ea typeface="微软雅黑" panose="020B0503020204020204" pitchFamily="34" charset="-122"/>
                          <a:cs typeface="楷体" panose="02010609060101010101" charset="-122"/>
                        </a:rPr>
                        <a:t>7月</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zh-CN" altLang="en-US" sz="1800" b="0">
                          <a:latin typeface="微软雅黑" panose="020B0503020204020204" pitchFamily="34" charset="-122"/>
                          <a:ea typeface="微软雅黑" panose="020B0503020204020204" pitchFamily="34" charset="-122"/>
                          <a:cs typeface="楷体" panose="02010609060101010101" charset="-122"/>
                        </a:rPr>
                        <a:t>08日</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zh-CN" altLang="en-US" sz="1800">
                          <a:latin typeface="微软雅黑" panose="020B0503020204020204" pitchFamily="34" charset="-122"/>
                          <a:ea typeface="微软雅黑" panose="020B0503020204020204" pitchFamily="34" charset="-122"/>
                          <a:cs typeface="楷体" panose="02010609060101010101" charset="-122"/>
                          <a:sym typeface="+mn-ea"/>
                        </a:rPr>
                        <a:t>福建地区质量人交流会</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zh-CN" altLang="en-US" sz="1800">
                          <a:latin typeface="微软雅黑" panose="020B0503020204020204" pitchFamily="34" charset="-122"/>
                          <a:ea typeface="微软雅黑" panose="020B0503020204020204" pitchFamily="34" charset="-122"/>
                          <a:cs typeface="楷体" panose="02010609060101010101" charset="-122"/>
                          <a:sym typeface="+mn-ea"/>
                        </a:rPr>
                        <a:t>厦门</a:t>
                      </a:r>
                      <a:endParaRPr lang="zh-CN"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5</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7月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29日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a:latin typeface="微软雅黑" panose="020B0503020204020204" pitchFamily="34" charset="-122"/>
                          <a:ea typeface="微软雅黑" panose="020B0503020204020204" pitchFamily="34" charset="-122"/>
                          <a:cs typeface="楷体" panose="02010609060101010101" charset="-122"/>
                          <a:sym typeface="+mn-ea"/>
                        </a:rPr>
                        <a:t>山东地区质量人交流会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indent="0" algn="ctr">
                        <a:buNone/>
                      </a:pPr>
                      <a:r>
                        <a:rPr lang="en-US" sz="1800">
                          <a:latin typeface="微软雅黑" panose="020B0503020204020204" pitchFamily="34" charset="-122"/>
                          <a:ea typeface="微软雅黑" panose="020B0503020204020204" pitchFamily="34" charset="-122"/>
                          <a:cs typeface="楷体" panose="02010609060101010101" charset="-122"/>
                          <a:sym typeface="+mn-ea"/>
                        </a:rPr>
                        <a:t>青岛</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ct val="100000"/>
                        </a:lnSpc>
                        <a:buClrTx/>
                        <a:buSzTx/>
                        <a:buFontTx/>
                      </a:pPr>
                      <a:r>
                        <a:rPr lang="en-US" sz="1800" b="0">
                          <a:latin typeface="微软雅黑" panose="020B0503020204020204" pitchFamily="34" charset="-122"/>
                          <a:ea typeface="微软雅黑" panose="020B0503020204020204" pitchFamily="34" charset="-122"/>
                          <a:cs typeface="楷体" panose="02010609060101010101" charset="-122"/>
                        </a:rPr>
                        <a:t>6</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anchor="ctr">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8月</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26日</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京津冀地区质量人交流会</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c>
                  <a:txBody>
                    <a:bodyPr/>
                    <a:p>
                      <a:pPr algn="ctr">
                        <a:buClrTx/>
                        <a:buSzTx/>
                        <a:buFontTx/>
                        <a:buNone/>
                      </a:pPr>
                      <a:r>
                        <a:rPr lang="en-US" sz="1800" b="0">
                          <a:latin typeface="微软雅黑" panose="020B0503020204020204" pitchFamily="34" charset="-122"/>
                          <a:ea typeface="微软雅黑" panose="020B0503020204020204" pitchFamily="34" charset="-122"/>
                          <a:cs typeface="楷体" panose="02010609060101010101" charset="-122"/>
                        </a:rPr>
                        <a:t>合肥</a:t>
                      </a:r>
                      <a:endParaRPr 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5">
                        <a:lumMod val="40000"/>
                        <a:lumOff val="60000"/>
                      </a:schemeClr>
                    </a:solidFill>
                  </a:tcPr>
                </a:tc>
              </a:tr>
              <a:tr h="441325">
                <a:tc>
                  <a:txBody>
                    <a:bodyPr/>
                    <a:p>
                      <a:pPr algn="ctr">
                        <a:lnSpc>
                          <a:spcPts val="2000"/>
                        </a:lnSpc>
                        <a:spcAft>
                          <a:spcPts val="0"/>
                        </a:spcAft>
                      </a:pPr>
                      <a:r>
                        <a:rPr lang="en-US" sz="1800" b="0" kern="100" dirty="0">
                          <a:effectLst/>
                          <a:latin typeface="微软雅黑" panose="020B0503020204020204" pitchFamily="34" charset="-122"/>
                          <a:ea typeface="微软雅黑" panose="020B0503020204020204" pitchFamily="34" charset="-122"/>
                        </a:rPr>
                        <a:t>7</a:t>
                      </a:r>
                      <a:endParaRPr 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10月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15日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珠三角地区质量人交流会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广州</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6">
                        <a:lumMod val="20000"/>
                        <a:lumOff val="80000"/>
                      </a:schemeClr>
                    </a:solidFill>
                  </a:tcPr>
                </a:tc>
              </a:tr>
              <a:tr h="441325">
                <a:tc>
                  <a:txBody>
                    <a:bodyPr/>
                    <a:p>
                      <a:pPr algn="ctr">
                        <a:lnSpc>
                          <a:spcPts val="2000"/>
                        </a:lnSpc>
                        <a:spcAft>
                          <a:spcPts val="0"/>
                        </a:spcAft>
                        <a:buClrTx/>
                        <a:buSzTx/>
                        <a:buFontTx/>
                        <a:buNone/>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8</a:t>
                      </a:r>
                      <a:endPar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11月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17日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第9届企业改进案例大赛</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成都</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noFill/>
                  </a:tcPr>
                </a:tc>
              </a:tr>
              <a:tr h="441325">
                <a:tc>
                  <a:txBody>
                    <a:bodyPr/>
                    <a:p>
                      <a:pPr algn="ctr">
                        <a:lnSpc>
                          <a:spcPts val="2000"/>
                        </a:lnSpc>
                        <a:spcAft>
                          <a:spcPts val="0"/>
                        </a:spcAft>
                        <a:buNone/>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9</a:t>
                      </a:r>
                      <a:endPar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11月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18日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第16届中国质量俱乐部年会</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solidFill>
                      <a:schemeClr val="accent6">
                        <a:lumMod val="20000"/>
                        <a:lumOff val="80000"/>
                      </a:schemeClr>
                    </a:solid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成都</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solidFill>
                      <a:schemeClr val="accent6">
                        <a:lumMod val="20000"/>
                        <a:lumOff val="80000"/>
                      </a:schemeClr>
                    </a:solidFill>
                  </a:tcPr>
                </a:tc>
              </a:tr>
              <a:tr h="441325">
                <a:tc>
                  <a:txBody>
                    <a:bodyPr/>
                    <a:p>
                      <a:pPr algn="ctr">
                        <a:lnSpc>
                          <a:spcPts val="2000"/>
                        </a:lnSpc>
                        <a:spcAft>
                          <a:spcPts val="0"/>
                        </a:spcAft>
                        <a:buNone/>
                      </a:pPr>
                      <a:r>
                        <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rPr>
                        <a:t>10</a:t>
                      </a:r>
                      <a:endParaRPr lang="en-US" altLang="zh-CN" sz="1800" b="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12月</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微软雅黑" panose="020B0503020204020204" pitchFamily="34" charset="-122"/>
                        </a:rPr>
                        <a:t>23日</a:t>
                      </a:r>
                      <a:endParaRPr lang="en-US" altLang="en-US" sz="18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长三角地区质量人交流会</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noFill/>
                  </a:tcPr>
                </a:tc>
                <a:tc>
                  <a:txBody>
                    <a:bodyPr/>
                    <a:p>
                      <a:pPr indent="0" algn="ctr">
                        <a:buNone/>
                      </a:pPr>
                      <a:r>
                        <a:rPr lang="en-US" sz="1800" b="0">
                          <a:latin typeface="微软雅黑" panose="020B0503020204020204" pitchFamily="34" charset="-122"/>
                          <a:ea typeface="微软雅黑" panose="020B0503020204020204" pitchFamily="34" charset="-122"/>
                          <a:cs typeface="楷体" panose="02010609060101010101" charset="-122"/>
                        </a:rPr>
                        <a:t>苏州</a:t>
                      </a:r>
                      <a:endParaRPr lang="en-US" altLang="en-US" sz="1800" b="0">
                        <a:latin typeface="微软雅黑" panose="020B0503020204020204" pitchFamily="34" charset="-122"/>
                        <a:ea typeface="微软雅黑" panose="020B0503020204020204" pitchFamily="34" charset="-122"/>
                        <a:cs typeface="楷体" panose="02010609060101010101" charset="-122"/>
                      </a:endParaRPr>
                    </a:p>
                  </a:txBody>
                  <a:tcPr marL="68580" marR="68580" marT="0" marB="0" vert="horz" anchor="ctr" anchorCtr="0">
                    <a:noFill/>
                  </a:tcPr>
                </a:tc>
              </a:tr>
            </a:tbl>
          </a:graphicData>
        </a:graphic>
      </p:graphicFrame>
      <p:sp>
        <p:nvSpPr>
          <p:cNvPr id="11" name="文本框 10"/>
          <p:cNvSpPr txBox="1"/>
          <p:nvPr>
            <p:custDataLst>
              <p:tags r:id="rId3"/>
            </p:custDataLst>
          </p:nvPr>
        </p:nvSpPr>
        <p:spPr>
          <a:xfrm>
            <a:off x="214630" y="5657850"/>
            <a:ext cx="7719060" cy="929640"/>
          </a:xfrm>
          <a:prstGeom prst="rect">
            <a:avLst/>
          </a:prstGeom>
          <a:noFill/>
        </p:spPr>
        <p:txBody>
          <a:bodyPr wrap="square" rtlCol="0" anchor="t">
            <a:spAutoFit/>
          </a:bodyPr>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日珠三角地区质量人交流会将于广州</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举办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日第九届企业改进案例大赛将于成都</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举办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日第</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16</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届中国质量俱乐部年会将于成都</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举办</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2" name="图片 11"/>
          <p:cNvPicPr>
            <a:picLocks noChangeAspect="1"/>
          </p:cNvPicPr>
          <p:nvPr>
            <p:custDataLst>
              <p:tags r:id="rId4"/>
            </p:custDataLst>
          </p:nvPr>
        </p:nvPicPr>
        <p:blipFill>
          <a:blip r:embed="rId5"/>
          <a:stretch>
            <a:fillRect/>
          </a:stretch>
        </p:blipFill>
        <p:spPr>
          <a:xfrm>
            <a:off x="10850245" y="5754370"/>
            <a:ext cx="823595" cy="810895"/>
          </a:xfrm>
          <a:prstGeom prst="rect">
            <a:avLst/>
          </a:prstGeom>
        </p:spPr>
      </p:pic>
      <p:sp>
        <p:nvSpPr>
          <p:cNvPr id="13" name="稻壳儿春秋广告/盗版必究        原创来源：http://chn.docer.com/works?userid=199329941#!/work_time"/>
          <p:cNvSpPr txBox="1"/>
          <p:nvPr>
            <p:custDataLst>
              <p:tags r:id="rId6"/>
            </p:custDataLst>
          </p:nvPr>
        </p:nvSpPr>
        <p:spPr>
          <a:xfrm>
            <a:off x="4978105" y="5754541"/>
            <a:ext cx="5287025" cy="810260"/>
          </a:xfrm>
          <a:prstGeom prst="rect">
            <a:avLst/>
          </a:prstGeom>
          <a:noFill/>
        </p:spPr>
        <p:txBody>
          <a:bodyPr wrap="square" rtlCol="0">
            <a:spAutoFit/>
          </a:bodyPr>
          <a:p>
            <a:pPr algn="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线下交流、持续</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提升</a:t>
            </a:r>
            <a:endPar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扫描二维码</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即可报名</a:t>
            </a:r>
            <a:endPar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TABLE_BEAUTIFY" val="smartTable{e28f024a-1ee8-4b6d-8ccf-0aae9e56b727}"/>
  <p:tag name="TABLE_ENDDRAG_ORIGIN_RECT" val="896*96"/>
  <p:tag name="TABLE_ENDDRAG_RECT" val="36*221*896*96"/>
</p:tagLst>
</file>

<file path=ppt/tags/tag11.xml><?xml version="1.0" encoding="utf-8"?>
<p:tagLst xmlns:p="http://schemas.openxmlformats.org/presentationml/2006/main">
  <p:tag name="KSO_WM_UNIT_TABLE_BEAUTIFY" val="smartTable{d1170674-6071-4400-85cb-e5e616975fe1}"/>
  <p:tag name="TABLE_ENDDRAG_ORIGIN_RECT" val="903*422"/>
  <p:tag name="TABLE_ENDDRAG_RECT" val="34*82*903*422"/>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TABLE_BEAUTIFY" val="smartTable{f29f1e62-bab6-497d-b9b9-515ae3148a05}"/>
</p:tagLst>
</file>

<file path=ppt/tags/tag14.xml><?xml version="1.0" encoding="utf-8"?>
<p:tagLst xmlns:p="http://schemas.openxmlformats.org/presentationml/2006/main">
  <p:tag name="KSO_WM_UNIT_TABLE_BEAUTIFY" val="smartTable{315a14db-0294-4537-a4e4-a981dd15435f}"/>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ABLE_BEAUTIFY" val="smartTable{d5231de8-fce6-476c-ac65-3efde825c8e3}"/>
  <p:tag name="TABLE_ENDDRAG_ORIGIN_RECT" val="901*382"/>
  <p:tag name="TABLE_ENDDRAG_RECT" val="24*59*901*382"/>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PP_MARK_KEY" val="40d5c131-6e74-4d7d-a084-399d1a162f0b"/>
  <p:tag name="COMMONDATA" val="eyJoZGlkIjoiYTc2ZGZiNzZiNDVlOGViOWVmM2JhOTY0NGJkNjUyYzg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UNIT_TABLE_BEAUTIFY" val="smartTable{472697f4-4466-4466-9eac-2a3acdf5387d}"/>
  <p:tag name="TABLE_ENDDRAG_ORIGIN_RECT" val="905*376"/>
  <p:tag name="TABLE_ENDDRAG_RECT" val="27*127*905*376"/>
</p:tagLst>
</file>

<file path=ppt/tags/tag9.xml><?xml version="1.0" encoding="utf-8"?>
<p:tagLst xmlns:p="http://schemas.openxmlformats.org/presentationml/2006/main">
  <p:tag name="TABLE_ENDDRAG_ORIGIN_RECT" val="906*30"/>
  <p:tag name="TABLE_ENDDRAG_RECT" val="32*61*906*30"/>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2497</Words>
  <Application>WPS 演示</Application>
  <PresentationFormat>宽屏</PresentationFormat>
  <Paragraphs>450</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10</vt:i4>
      </vt:variant>
    </vt:vector>
  </HeadingPairs>
  <TitlesOfParts>
    <vt:vector size="24" baseType="lpstr">
      <vt:lpstr>Arial</vt:lpstr>
      <vt:lpstr>宋体</vt:lpstr>
      <vt:lpstr>Wingdings</vt:lpstr>
      <vt:lpstr>Calibri</vt:lpstr>
      <vt:lpstr>微软雅黑</vt:lpstr>
      <vt:lpstr>Wingdings</vt:lpstr>
      <vt:lpstr>Arial Unicode MS</vt:lpstr>
      <vt:lpstr>等线 Light</vt:lpstr>
      <vt:lpstr>等线</vt:lpstr>
      <vt:lpstr>Times New Roman</vt:lpstr>
      <vt:lpstr>楷体</vt:lpstr>
      <vt:lpstr>2_自定义设计方案</vt:lpstr>
      <vt:lpstr>1_自定义设计方案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俞晨飞</dc:creator>
  <cp:lastModifiedBy>WPS_1683337975</cp:lastModifiedBy>
  <cp:revision>32</cp:revision>
  <dcterms:created xsi:type="dcterms:W3CDTF">2019-06-18T06:37:00Z</dcterms:created>
  <dcterms:modified xsi:type="dcterms:W3CDTF">2023-09-08T02:39:36Z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7B0DEF2DC24A4AC4B7811E70A63FBCC2</vt:lpwstr>
  </property>
</Properties>
</file>